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2"/>
  </p:notesMasterIdLst>
  <p:handoutMasterIdLst>
    <p:handoutMasterId r:id="rId33"/>
  </p:handoutMasterIdLst>
  <p:sldIdLst>
    <p:sldId id="256" r:id="rId2"/>
    <p:sldId id="283" r:id="rId3"/>
    <p:sldId id="257" r:id="rId4"/>
    <p:sldId id="285" r:id="rId5"/>
    <p:sldId id="286" r:id="rId6"/>
    <p:sldId id="287" r:id="rId7"/>
    <p:sldId id="259" r:id="rId8"/>
    <p:sldId id="265" r:id="rId9"/>
    <p:sldId id="258" r:id="rId10"/>
    <p:sldId id="266" r:id="rId11"/>
    <p:sldId id="268" r:id="rId12"/>
    <p:sldId id="274" r:id="rId13"/>
    <p:sldId id="288" r:id="rId14"/>
    <p:sldId id="289" r:id="rId15"/>
    <p:sldId id="290" r:id="rId16"/>
    <p:sldId id="273" r:id="rId17"/>
    <p:sldId id="291" r:id="rId18"/>
    <p:sldId id="272" r:id="rId19"/>
    <p:sldId id="276" r:id="rId20"/>
    <p:sldId id="270" r:id="rId21"/>
    <p:sldId id="292" r:id="rId22"/>
    <p:sldId id="281" r:id="rId23"/>
    <p:sldId id="293" r:id="rId24"/>
    <p:sldId id="279" r:id="rId25"/>
    <p:sldId id="294" r:id="rId26"/>
    <p:sldId id="282" r:id="rId27"/>
    <p:sldId id="297" r:id="rId28"/>
    <p:sldId id="295" r:id="rId29"/>
    <p:sldId id="296" r:id="rId30"/>
    <p:sldId id="278" r:id="rId31"/>
  </p:sldIdLst>
  <p:sldSz cx="9144000" cy="6858000" type="screen4x3"/>
  <p:notesSz cx="7077075" cy="8955088"/>
  <p:custDataLst>
    <p:tags r:id="rId3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lizabeth Mills" initials="EM"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4" autoAdjust="0"/>
    <p:restoredTop sz="94636" autoAdjust="0"/>
  </p:normalViewPr>
  <p:slideViewPr>
    <p:cSldViewPr snapToGrid="0" snapToObjects="1">
      <p:cViewPr>
        <p:scale>
          <a:sx n="86" d="100"/>
          <a:sy n="86" d="100"/>
        </p:scale>
        <p:origin x="-221" y="-58"/>
      </p:cViewPr>
      <p:guideLst>
        <p:guide orient="horz" pos="2400"/>
        <p:guide pos="1872"/>
      </p:guideLst>
    </p:cSldViewPr>
  </p:slideViewPr>
  <p:outlineViewPr>
    <p:cViewPr>
      <p:scale>
        <a:sx n="33" d="100"/>
        <a:sy n="33" d="100"/>
      </p:scale>
      <p:origin x="0" y="413"/>
    </p:cViewPr>
  </p:outlineViewPr>
  <p:notesTextViewPr>
    <p:cViewPr>
      <p:scale>
        <a:sx n="100" d="100"/>
        <a:sy n="100" d="100"/>
      </p:scale>
      <p:origin x="0" y="0"/>
    </p:cViewPr>
  </p:notesTextViewPr>
  <p:sorterViewPr>
    <p:cViewPr>
      <p:scale>
        <a:sx n="100" d="100"/>
        <a:sy n="100" d="100"/>
      </p:scale>
      <p:origin x="0" y="6614"/>
    </p:cViewPr>
  </p:sorterViewPr>
  <p:notesViewPr>
    <p:cSldViewPr snapToGrid="0" snapToObjects="1">
      <p:cViewPr varScale="1">
        <p:scale>
          <a:sx n="62" d="100"/>
          <a:sy n="62" d="100"/>
        </p:scale>
        <p:origin x="-1066" y="-86"/>
      </p:cViewPr>
      <p:guideLst>
        <p:guide orient="horz" pos="2821"/>
        <p:guide pos="222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3066732" cy="447753"/>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4008706" y="2"/>
            <a:ext cx="3066732" cy="447753"/>
          </a:xfrm>
          <a:prstGeom prst="rect">
            <a:avLst/>
          </a:prstGeom>
        </p:spPr>
        <p:txBody>
          <a:bodyPr vert="horz" lIns="93324" tIns="46662" rIns="93324" bIns="46662" rtlCol="0"/>
          <a:lstStyle>
            <a:lvl1pPr algn="r">
              <a:defRPr sz="1200"/>
            </a:lvl1pPr>
          </a:lstStyle>
          <a:p>
            <a:fld id="{75E13832-824F-4E3C-8FDC-F8206E64FD2E}" type="datetimeFigureOut">
              <a:rPr lang="en-US" smtClean="0"/>
              <a:t>10/27/2012</a:t>
            </a:fld>
            <a:endParaRPr lang="en-US"/>
          </a:p>
        </p:txBody>
      </p:sp>
      <p:sp>
        <p:nvSpPr>
          <p:cNvPr id="4" name="Footer Placeholder 3"/>
          <p:cNvSpPr>
            <a:spLocks noGrp="1"/>
          </p:cNvSpPr>
          <p:nvPr>
            <p:ph type="ftr" sz="quarter" idx="2"/>
          </p:nvPr>
        </p:nvSpPr>
        <p:spPr>
          <a:xfrm>
            <a:off x="1" y="8505782"/>
            <a:ext cx="3066732" cy="447753"/>
          </a:xfrm>
          <a:prstGeom prst="rect">
            <a:avLst/>
          </a:prstGeom>
        </p:spPr>
        <p:txBody>
          <a:bodyPr vert="horz" lIns="93324" tIns="46662" rIns="93324" bIns="46662" rtlCol="0" anchor="b"/>
          <a:lstStyle>
            <a:lvl1pPr algn="l">
              <a:defRPr sz="1200"/>
            </a:lvl1pPr>
          </a:lstStyle>
          <a:p>
            <a:r>
              <a:rPr lang="en-US" smtClean="0"/>
              <a:t>Eliza T. Dresang &amp; Liz Mills</a:t>
            </a:r>
            <a:endParaRPr lang="en-US"/>
          </a:p>
        </p:txBody>
      </p:sp>
      <p:sp>
        <p:nvSpPr>
          <p:cNvPr id="5" name="Slide Number Placeholder 4"/>
          <p:cNvSpPr>
            <a:spLocks noGrp="1"/>
          </p:cNvSpPr>
          <p:nvPr>
            <p:ph type="sldNum" sz="quarter" idx="3"/>
          </p:nvPr>
        </p:nvSpPr>
        <p:spPr>
          <a:xfrm>
            <a:off x="4008706" y="8505782"/>
            <a:ext cx="3066732" cy="447753"/>
          </a:xfrm>
          <a:prstGeom prst="rect">
            <a:avLst/>
          </a:prstGeom>
        </p:spPr>
        <p:txBody>
          <a:bodyPr vert="horz" lIns="93324" tIns="46662" rIns="93324" bIns="46662" rtlCol="0" anchor="b"/>
          <a:lstStyle>
            <a:lvl1pPr algn="r">
              <a:defRPr sz="1200"/>
            </a:lvl1pPr>
          </a:lstStyle>
          <a:p>
            <a:fld id="{CB2527CA-1163-4B91-97D9-F06967F593DF}" type="slidenum">
              <a:rPr lang="en-US" smtClean="0"/>
              <a:t>‹#›</a:t>
            </a:fld>
            <a:endParaRPr lang="en-US"/>
          </a:p>
        </p:txBody>
      </p:sp>
    </p:spTree>
    <p:extLst>
      <p:ext uri="{BB962C8B-B14F-4D97-AF65-F5344CB8AC3E}">
        <p14:creationId xmlns:p14="http://schemas.microsoft.com/office/powerpoint/2010/main" val="2184179680"/>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3066732" cy="447753"/>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4008706" y="2"/>
            <a:ext cx="3066732" cy="447753"/>
          </a:xfrm>
          <a:prstGeom prst="rect">
            <a:avLst/>
          </a:prstGeom>
        </p:spPr>
        <p:txBody>
          <a:bodyPr vert="horz" lIns="93324" tIns="46662" rIns="93324" bIns="46662" rtlCol="0"/>
          <a:lstStyle>
            <a:lvl1pPr algn="r">
              <a:defRPr sz="1200"/>
            </a:lvl1pPr>
          </a:lstStyle>
          <a:p>
            <a:fld id="{FF7B2B42-8B3C-41D7-95C2-0FB980AEAD7A}" type="datetimeFigureOut">
              <a:rPr lang="en-US" smtClean="0"/>
              <a:t>10/27/2012</a:t>
            </a:fld>
            <a:endParaRPr lang="en-US"/>
          </a:p>
        </p:txBody>
      </p:sp>
      <p:sp>
        <p:nvSpPr>
          <p:cNvPr id="4" name="Slide Image Placeholder 3"/>
          <p:cNvSpPr>
            <a:spLocks noGrp="1" noRot="1" noChangeAspect="1"/>
          </p:cNvSpPr>
          <p:nvPr>
            <p:ph type="sldImg" idx="2"/>
          </p:nvPr>
        </p:nvSpPr>
        <p:spPr>
          <a:xfrm>
            <a:off x="1298575" y="671513"/>
            <a:ext cx="4479925" cy="3360737"/>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7708" y="4253668"/>
            <a:ext cx="5661660" cy="4029790"/>
          </a:xfrm>
          <a:prstGeom prst="rect">
            <a:avLst/>
          </a:prstGeom>
        </p:spPr>
        <p:txBody>
          <a:bodyPr vert="horz" lIns="93324" tIns="46662" rIns="93324" bIns="4666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505782"/>
            <a:ext cx="3066732" cy="447753"/>
          </a:xfrm>
          <a:prstGeom prst="rect">
            <a:avLst/>
          </a:prstGeom>
        </p:spPr>
        <p:txBody>
          <a:bodyPr vert="horz" lIns="93324" tIns="46662" rIns="93324" bIns="46662" rtlCol="0" anchor="b"/>
          <a:lstStyle>
            <a:lvl1pPr algn="l">
              <a:defRPr sz="1200"/>
            </a:lvl1pPr>
          </a:lstStyle>
          <a:p>
            <a:r>
              <a:rPr lang="en-US" smtClean="0"/>
              <a:t>Eliza T. Dresang &amp; Liz Mills</a:t>
            </a:r>
            <a:endParaRPr lang="en-US"/>
          </a:p>
        </p:txBody>
      </p:sp>
      <p:sp>
        <p:nvSpPr>
          <p:cNvPr id="7" name="Slide Number Placeholder 6"/>
          <p:cNvSpPr>
            <a:spLocks noGrp="1"/>
          </p:cNvSpPr>
          <p:nvPr>
            <p:ph type="sldNum" sz="quarter" idx="5"/>
          </p:nvPr>
        </p:nvSpPr>
        <p:spPr>
          <a:xfrm>
            <a:off x="4008706" y="8505782"/>
            <a:ext cx="3066732" cy="447753"/>
          </a:xfrm>
          <a:prstGeom prst="rect">
            <a:avLst/>
          </a:prstGeom>
        </p:spPr>
        <p:txBody>
          <a:bodyPr vert="horz" lIns="93324" tIns="46662" rIns="93324" bIns="46662" rtlCol="0" anchor="b"/>
          <a:lstStyle>
            <a:lvl1pPr algn="r">
              <a:defRPr sz="1200"/>
            </a:lvl1pPr>
          </a:lstStyle>
          <a:p>
            <a:fld id="{36E1A687-0FAF-4675-80D8-B98A8E1F57F2}" type="slidenum">
              <a:rPr lang="en-US" smtClean="0"/>
              <a:t>‹#›</a:t>
            </a:fld>
            <a:endParaRPr lang="en-US"/>
          </a:p>
        </p:txBody>
      </p:sp>
    </p:spTree>
    <p:extLst>
      <p:ext uri="{BB962C8B-B14F-4D97-AF65-F5344CB8AC3E}">
        <p14:creationId xmlns:p14="http://schemas.microsoft.com/office/powerpoint/2010/main" val="2603492748"/>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smtClean="0"/>
              <a:t>Digital Age The Ito (2010) </a:t>
            </a:r>
            <a:r>
              <a:rPr lang="en-US" dirty="0"/>
              <a:t>et al. study iterates that “even youth who do not possess computers and Internet access in the home are participants in a shared culture where new social media, digital media distribution and digital media production are commonplace among peers and in their everyday school contexts” (43) paralleling </a:t>
            </a:r>
            <a:endParaRPr lang="en-US" dirty="0" smtClean="0"/>
          </a:p>
          <a:p>
            <a:endParaRPr lang="en-US" dirty="0"/>
          </a:p>
          <a:p>
            <a:r>
              <a:rPr lang="en-US" dirty="0" smtClean="0"/>
              <a:t>Dresang’s </a:t>
            </a:r>
            <a:r>
              <a:rPr lang="en-US" dirty="0"/>
              <a:t>proposal that “the impact of the microchip extends beyond direct contact with digital media to influence how one gives, receives, and creates information. The digital environment is ubiquitous; it permeates everyday life” (2005a 179). This is a key concept that libraries have been quick to grasp – youth are ‘growing up digital ‘no matter what their access to new media is.</a:t>
            </a:r>
          </a:p>
        </p:txBody>
      </p:sp>
      <p:sp>
        <p:nvSpPr>
          <p:cNvPr id="4" name="Slide Number Placeholder 3"/>
          <p:cNvSpPr>
            <a:spLocks noGrp="1"/>
          </p:cNvSpPr>
          <p:nvPr>
            <p:ph type="sldNum" sz="quarter" idx="10"/>
          </p:nvPr>
        </p:nvSpPr>
        <p:spPr/>
        <p:txBody>
          <a:bodyPr/>
          <a:lstStyle/>
          <a:p>
            <a:fld id="{36E1A687-0FAF-4675-80D8-B98A8E1F57F2}" type="slidenum">
              <a:rPr lang="en-US" smtClean="0"/>
              <a:t>1</a:t>
            </a:fld>
            <a:endParaRPr lang="en-US"/>
          </a:p>
        </p:txBody>
      </p:sp>
      <p:sp>
        <p:nvSpPr>
          <p:cNvPr id="5" name="Footer Placeholder 4"/>
          <p:cNvSpPr>
            <a:spLocks noGrp="1"/>
          </p:cNvSpPr>
          <p:nvPr>
            <p:ph type="ftr" sz="quarter" idx="11"/>
          </p:nvPr>
        </p:nvSpPr>
        <p:spPr/>
        <p:txBody>
          <a:bodyPr/>
          <a:lstStyle/>
          <a:p>
            <a:r>
              <a:rPr lang="en-US" smtClean="0"/>
              <a:t>Eliza T. Dresang &amp; Liz Mills</a:t>
            </a:r>
            <a:endParaRPr lang="en-US"/>
          </a:p>
        </p:txBody>
      </p:sp>
    </p:spTree>
    <p:extLst>
      <p:ext uri="{BB962C8B-B14F-4D97-AF65-F5344CB8AC3E}">
        <p14:creationId xmlns:p14="http://schemas.microsoft.com/office/powerpoint/2010/main" val="11663557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a:t>So what happens when this research is applied to libraries</a:t>
            </a:r>
            <a:r>
              <a:rPr lang="en-US" dirty="0" smtClean="0"/>
              <a:t>?  </a:t>
            </a:r>
            <a:endParaRPr lang="en-US" dirty="0"/>
          </a:p>
          <a:p>
            <a:endParaRPr lang="en-US" dirty="0"/>
          </a:p>
          <a:p>
            <a:r>
              <a:rPr lang="en-US" dirty="0" smtClean="0"/>
              <a:t>YouMedia , opened in July 2009 in the Harold Washington Library Center of the Chicago Public Library, is the first Library Learning Lab, and a far more detailed and elaborate venue than the ones to follow.  Created with expenditures of approximately $1.2 million, the Center has three3 distinct areas: a relaxed Hang Around space for socializing after school; a Mess Around space for both individual and collaborative use of library materials such as games, books  and, computers for individual interest pursuit or homework resources.; and a Geek Out space for </a:t>
            </a:r>
            <a:r>
              <a:rPr lang="en-US" dirty="0" err="1" smtClean="0"/>
              <a:t>indepth</a:t>
            </a:r>
            <a:r>
              <a:rPr lang="en-US" dirty="0" smtClean="0"/>
              <a:t> engagement with digital resources. So far by library staff and users alike, this learning lab is deemed a success by library staff and </a:t>
            </a:r>
          </a:p>
          <a:p>
            <a:endParaRPr lang="en-US" dirty="0"/>
          </a:p>
          <a:p>
            <a:r>
              <a:rPr lang="en-US" dirty="0"/>
              <a:t>Are the 70 or so teens that use this 5500 square- foot space on a typical day really engaged in information behavior? If meeting their interests and needs with library resources is any measure, the answer is definitely </a:t>
            </a:r>
            <a:r>
              <a:rPr lang="en-US" dirty="0" smtClean="0"/>
              <a:t>yes</a:t>
            </a:r>
          </a:p>
          <a:p>
            <a:endParaRPr lang="en-US" dirty="0" smtClean="0"/>
          </a:p>
        </p:txBody>
      </p:sp>
      <p:sp>
        <p:nvSpPr>
          <p:cNvPr id="4" name="Slide Number Placeholder 3"/>
          <p:cNvSpPr>
            <a:spLocks noGrp="1"/>
          </p:cNvSpPr>
          <p:nvPr>
            <p:ph type="sldNum" sz="quarter" idx="10"/>
          </p:nvPr>
        </p:nvSpPr>
        <p:spPr/>
        <p:txBody>
          <a:bodyPr/>
          <a:lstStyle/>
          <a:p>
            <a:fld id="{36E1A687-0FAF-4675-80D8-B98A8E1F57F2}" type="slidenum">
              <a:rPr lang="en-US" smtClean="0"/>
              <a:t>10</a:t>
            </a:fld>
            <a:endParaRPr lang="en-US"/>
          </a:p>
        </p:txBody>
      </p:sp>
      <p:sp>
        <p:nvSpPr>
          <p:cNvPr id="5" name="Footer Placeholder 4"/>
          <p:cNvSpPr>
            <a:spLocks noGrp="1"/>
          </p:cNvSpPr>
          <p:nvPr>
            <p:ph type="ftr" sz="quarter" idx="11"/>
          </p:nvPr>
        </p:nvSpPr>
        <p:spPr/>
        <p:txBody>
          <a:bodyPr/>
          <a:lstStyle/>
          <a:p>
            <a:r>
              <a:rPr lang="en-US" smtClean="0"/>
              <a:t>Eliza T. Dresang &amp; Liz Mills</a:t>
            </a:r>
            <a:endParaRPr lang="en-US"/>
          </a:p>
        </p:txBody>
      </p:sp>
    </p:spTree>
    <p:extLst>
      <p:ext uri="{BB962C8B-B14F-4D97-AF65-F5344CB8AC3E}">
        <p14:creationId xmlns:p14="http://schemas.microsoft.com/office/powerpoint/2010/main" val="6808122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Oregon Museum of Science and Industry in Portland, OR, in partnership with the Multnomah County Library, will convene expert advisors, community advocates, and a teen advisory council in an in-depth planning and design process for the implementation of a hands-on Community Maker Center. Once completed, the space will be a resource youth to gain the 21st century skills needed to participate in a productive civic life. </a:t>
            </a:r>
            <a:endParaRPr lang="en-US" dirty="0" smtClean="0"/>
          </a:p>
          <a:p>
            <a:endParaRPr lang="en-US" dirty="0"/>
          </a:p>
          <a:p>
            <a:r>
              <a:rPr lang="en-US" dirty="0" smtClean="0"/>
              <a:t>A </a:t>
            </a:r>
            <a:r>
              <a:rPr lang="en-US" dirty="0"/>
              <a:t>Teen Advisory Council will inform and collaborate on plans for the design and operation of the Maker Center. In response to a near 20% drop-out rate in Portland Public Schools, the Maker Center will align with Ninth Grade Counts, an effort to connect youth entering grade nine with the support they need to begin high school on the right track. Local youth will have opportunities to engage in creative activities, be valued as resources, and work with adult role models. Project partners include Ninth Grade Counts, Multnomah Youth Commission, FIRST (mentor-based programs that build science, engineering and technology skills), </a:t>
            </a:r>
            <a:r>
              <a:rPr lang="en-US" dirty="0" err="1"/>
              <a:t>TechShop</a:t>
            </a:r>
            <a:r>
              <a:rPr lang="en-US" dirty="0"/>
              <a:t> and Oregon Mentors. </a:t>
            </a:r>
            <a:r>
              <a:rPr lang="en-US" dirty="0" smtClean="0"/>
              <a:t> </a:t>
            </a:r>
          </a:p>
          <a:p>
            <a:r>
              <a:rPr lang="en-US" dirty="0" smtClean="0"/>
              <a:t>PARTICIPATION [ what most important?]</a:t>
            </a:r>
            <a:endParaRPr lang="en-US" dirty="0"/>
          </a:p>
        </p:txBody>
      </p:sp>
      <p:sp>
        <p:nvSpPr>
          <p:cNvPr id="4" name="Slide Number Placeholder 3"/>
          <p:cNvSpPr>
            <a:spLocks noGrp="1"/>
          </p:cNvSpPr>
          <p:nvPr>
            <p:ph type="sldNum" sz="quarter" idx="10"/>
          </p:nvPr>
        </p:nvSpPr>
        <p:spPr/>
        <p:txBody>
          <a:bodyPr/>
          <a:lstStyle/>
          <a:p>
            <a:fld id="{36E1A687-0FAF-4675-80D8-B98A8E1F57F2}" type="slidenum">
              <a:rPr lang="en-US" smtClean="0"/>
              <a:t>11</a:t>
            </a:fld>
            <a:endParaRPr lang="en-US"/>
          </a:p>
        </p:txBody>
      </p:sp>
      <p:sp>
        <p:nvSpPr>
          <p:cNvPr id="5" name="Footer Placeholder 4"/>
          <p:cNvSpPr>
            <a:spLocks noGrp="1"/>
          </p:cNvSpPr>
          <p:nvPr>
            <p:ph type="ftr" sz="quarter" idx="11"/>
          </p:nvPr>
        </p:nvSpPr>
        <p:spPr/>
        <p:txBody>
          <a:bodyPr/>
          <a:lstStyle/>
          <a:p>
            <a:r>
              <a:rPr lang="en-US" smtClean="0"/>
              <a:t>Eliza T. Dresang &amp; Liz Mills</a:t>
            </a:r>
            <a:endParaRPr lang="en-US"/>
          </a:p>
        </p:txBody>
      </p:sp>
    </p:spTree>
    <p:extLst>
      <p:ext uri="{BB962C8B-B14F-4D97-AF65-F5344CB8AC3E}">
        <p14:creationId xmlns:p14="http://schemas.microsoft.com/office/powerpoint/2010/main" val="16637980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Also instructive is a careful reading  of the first-year evaluation, YouMedia: Re-imagining Learning, Literacy and Libraries, conducted by the Consortium  on Chicago School Research at the University of Chicago (Austin et al. 2011). One finding of the evaluation research was that the primary duty of both librarians and mentors was building relationships with teens. Until these relationships were built, despite the plethora of digital and traditional materials, teens largely did not move from ‘hanging out.’ In addition, the process of collaboration helped teens learn how to be part of a community, while it simultaneously supported individual growth as teens become educated consumers of each other’s work--keys to successful projects” (34). </a:t>
            </a:r>
          </a:p>
        </p:txBody>
      </p:sp>
      <p:sp>
        <p:nvSpPr>
          <p:cNvPr id="4" name="Slide Number Placeholder 3"/>
          <p:cNvSpPr>
            <a:spLocks noGrp="1"/>
          </p:cNvSpPr>
          <p:nvPr>
            <p:ph type="sldNum" sz="quarter" idx="10"/>
          </p:nvPr>
        </p:nvSpPr>
        <p:spPr/>
        <p:txBody>
          <a:bodyPr/>
          <a:lstStyle/>
          <a:p>
            <a:fld id="{36E1A687-0FAF-4675-80D8-B98A8E1F57F2}" type="slidenum">
              <a:rPr lang="en-US" smtClean="0"/>
              <a:t>12</a:t>
            </a:fld>
            <a:endParaRPr lang="en-US"/>
          </a:p>
        </p:txBody>
      </p:sp>
      <p:sp>
        <p:nvSpPr>
          <p:cNvPr id="5" name="Footer Placeholder 4"/>
          <p:cNvSpPr>
            <a:spLocks noGrp="1"/>
          </p:cNvSpPr>
          <p:nvPr>
            <p:ph type="ftr" sz="quarter" idx="11"/>
          </p:nvPr>
        </p:nvSpPr>
        <p:spPr/>
        <p:txBody>
          <a:bodyPr/>
          <a:lstStyle/>
          <a:p>
            <a:r>
              <a:rPr lang="en-US" smtClean="0"/>
              <a:t>Eliza T. Dresang &amp; Liz Mills</a:t>
            </a:r>
            <a:endParaRPr lang="en-US"/>
          </a:p>
        </p:txBody>
      </p:sp>
    </p:spTree>
    <p:extLst>
      <p:ext uri="{BB962C8B-B14F-4D97-AF65-F5344CB8AC3E}">
        <p14:creationId xmlns:p14="http://schemas.microsoft.com/office/powerpoint/2010/main" val="20649182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 In the 21</a:t>
            </a:r>
            <a:r>
              <a:rPr lang="en-US" sz="1200" kern="1200" baseline="30000" dirty="0" smtClean="0">
                <a:solidFill>
                  <a:schemeClr val="tx1"/>
                </a:solidFill>
                <a:effectLst/>
                <a:latin typeface="+mn-lt"/>
                <a:ea typeface="+mn-ea"/>
                <a:cs typeface="+mn-cs"/>
              </a:rPr>
              <a:t>st</a:t>
            </a:r>
            <a:r>
              <a:rPr lang="en-US" sz="1200" kern="1200" dirty="0" smtClean="0">
                <a:solidFill>
                  <a:schemeClr val="tx1"/>
                </a:solidFill>
                <a:effectLst/>
                <a:latin typeface="+mn-lt"/>
                <a:ea typeface="+mn-ea"/>
                <a:cs typeface="+mn-cs"/>
              </a:rPr>
              <a:t> century there has been an upturn in libraries’ interest in providing YA spaces. However, according to a small research project it appears that accommodating digital age youth information behavior was not a primary outcome (Bernier 2009).  One positive finding of this Bernier study was that these libraries recognized the need and desirability for YAs to participate in the planning of the design, individually and in focus groups (2009). A follow-up IMLS-funded research project, 2010 - 2013, is documenting in a systematic manner practices in the design of YA spaces, including the participation of youth in the design process. The investigation includes building relationships with young adults. </a:t>
            </a:r>
            <a:endParaRPr lang="en-US" dirty="0"/>
          </a:p>
        </p:txBody>
      </p:sp>
      <p:sp>
        <p:nvSpPr>
          <p:cNvPr id="4" name="Slide Number Placeholder 3"/>
          <p:cNvSpPr>
            <a:spLocks noGrp="1"/>
          </p:cNvSpPr>
          <p:nvPr>
            <p:ph type="sldNum" sz="quarter" idx="10"/>
          </p:nvPr>
        </p:nvSpPr>
        <p:spPr/>
        <p:txBody>
          <a:bodyPr/>
          <a:lstStyle/>
          <a:p>
            <a:fld id="{36E1A687-0FAF-4675-80D8-B98A8E1F57F2}" type="slidenum">
              <a:rPr lang="en-US" smtClean="0"/>
              <a:t>13</a:t>
            </a:fld>
            <a:endParaRPr lang="en-US"/>
          </a:p>
        </p:txBody>
      </p:sp>
      <p:sp>
        <p:nvSpPr>
          <p:cNvPr id="5" name="Footer Placeholder 4"/>
          <p:cNvSpPr>
            <a:spLocks noGrp="1"/>
          </p:cNvSpPr>
          <p:nvPr>
            <p:ph type="ftr" sz="quarter" idx="11"/>
          </p:nvPr>
        </p:nvSpPr>
        <p:spPr/>
        <p:txBody>
          <a:bodyPr/>
          <a:lstStyle/>
          <a:p>
            <a:r>
              <a:rPr lang="en-US" smtClean="0"/>
              <a:t>Eliza T. Dresang &amp; Liz Mills</a:t>
            </a:r>
            <a:endParaRPr lang="en-US"/>
          </a:p>
        </p:txBody>
      </p:sp>
    </p:spTree>
    <p:extLst>
      <p:ext uri="{BB962C8B-B14F-4D97-AF65-F5344CB8AC3E}">
        <p14:creationId xmlns:p14="http://schemas.microsoft.com/office/powerpoint/2010/main" val="5295845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Beyond the myriad social networking opportunities, other more formal or structured ways exist in the digital environment for children’s collaborations that facilitate information exchange, and these opportunities can be either peer to peer or intergenerational.  A recent study of the efficacy of groups in which students are asked to collaborate in a middle school library setting enhanced what we know about the popularity of this practice among students as well as the efficacy of this mode of information behavior (Meyers 2011).  Twenty-first century information- seeking environments often require group work, so knowing the positives and negatives for students of participating in them is essential. </a:t>
            </a:r>
          </a:p>
          <a:p>
            <a:endParaRPr lang="en-US" dirty="0" smtClean="0"/>
          </a:p>
          <a:p>
            <a:r>
              <a:rPr lang="en-US" dirty="0" smtClean="0"/>
              <a:t>Both </a:t>
            </a:r>
            <a:r>
              <a:rPr lang="en-US" dirty="0"/>
              <a:t>supporting and refuting what might be regarded as common knowledge in today’s connected world, the findings indicate that “. . .despite students’ apparent preference for working in groups, this arrangement does not always provide cognitive benefits or improved learning outcomes.” Moreover, Meyers was able to correlate preference as well as positive learning benefits from either social or individual work with specific steps of the Big6 information-seeking/problem solving process. </a:t>
            </a:r>
          </a:p>
        </p:txBody>
      </p:sp>
      <p:sp>
        <p:nvSpPr>
          <p:cNvPr id="4" name="Slide Number Placeholder 3"/>
          <p:cNvSpPr>
            <a:spLocks noGrp="1"/>
          </p:cNvSpPr>
          <p:nvPr>
            <p:ph type="sldNum" sz="quarter" idx="10"/>
          </p:nvPr>
        </p:nvSpPr>
        <p:spPr/>
        <p:txBody>
          <a:bodyPr/>
          <a:lstStyle/>
          <a:p>
            <a:fld id="{36E1A687-0FAF-4675-80D8-B98A8E1F57F2}" type="slidenum">
              <a:rPr lang="en-US" smtClean="0"/>
              <a:t>14</a:t>
            </a:fld>
            <a:endParaRPr lang="en-US"/>
          </a:p>
        </p:txBody>
      </p:sp>
      <p:sp>
        <p:nvSpPr>
          <p:cNvPr id="5" name="Footer Placeholder 4"/>
          <p:cNvSpPr>
            <a:spLocks noGrp="1"/>
          </p:cNvSpPr>
          <p:nvPr>
            <p:ph type="ftr" sz="quarter" idx="11"/>
          </p:nvPr>
        </p:nvSpPr>
        <p:spPr/>
        <p:txBody>
          <a:bodyPr/>
          <a:lstStyle/>
          <a:p>
            <a:r>
              <a:rPr lang="en-US" smtClean="0"/>
              <a:t>Eliza T. Dresang &amp; Liz Mills</a:t>
            </a:r>
            <a:endParaRPr lang="en-US"/>
          </a:p>
        </p:txBody>
      </p:sp>
    </p:spTree>
    <p:extLst>
      <p:ext uri="{BB962C8B-B14F-4D97-AF65-F5344CB8AC3E}">
        <p14:creationId xmlns:p14="http://schemas.microsoft.com/office/powerpoint/2010/main" val="32802555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7708" y="4574612"/>
            <a:ext cx="5661660" cy="4029790"/>
          </a:xfrm>
        </p:spPr>
        <p:txBody>
          <a:bodyPr/>
          <a:lstStyle/>
          <a:p>
            <a:r>
              <a:rPr lang="en-US" dirty="0" smtClean="0"/>
              <a:t>Scratch is a graphic programming language. It  </a:t>
            </a:r>
            <a:r>
              <a:rPr lang="en-US" dirty="0"/>
              <a:t>was developed by the Lifelong Kindergarten Group at the MIT Media Lab for youth </a:t>
            </a:r>
            <a:r>
              <a:rPr lang="en-US" dirty="0" err="1"/>
              <a:t>ageds</a:t>
            </a:r>
            <a:r>
              <a:rPr lang="en-US" dirty="0"/>
              <a:t>  nine to 9–13 to create their own interactive stories, animations, games, music, and art, and to share them online.  With the website made public in May 2007, by </a:t>
            </a:r>
            <a:r>
              <a:rPr lang="en-US" dirty="0" smtClean="0"/>
              <a:t>October 2012 there </a:t>
            </a:r>
            <a:r>
              <a:rPr lang="en-US" dirty="0"/>
              <a:t>were </a:t>
            </a:r>
            <a:r>
              <a:rPr lang="en-US" dirty="0" smtClean="0"/>
              <a:t>1,2 million  </a:t>
            </a:r>
            <a:r>
              <a:rPr lang="en-US" dirty="0"/>
              <a:t>registered members, </a:t>
            </a:r>
            <a:r>
              <a:rPr lang="en-US" dirty="0" smtClean="0"/>
              <a:t>368,000  </a:t>
            </a:r>
            <a:r>
              <a:rPr lang="en-US" dirty="0"/>
              <a:t>project creators, </a:t>
            </a:r>
            <a:r>
              <a:rPr lang="en-US" dirty="0" smtClean="0"/>
              <a:t>2.8 million </a:t>
            </a:r>
            <a:r>
              <a:rPr lang="en-US" dirty="0"/>
              <a:t>projects uploaded</a:t>
            </a:r>
            <a:r>
              <a:rPr lang="en-US" dirty="0" smtClean="0"/>
              <a:t>,.</a:t>
            </a:r>
            <a:endParaRPr lang="en-US" dirty="0"/>
          </a:p>
          <a:p>
            <a:r>
              <a:rPr lang="en-US" dirty="0"/>
              <a:t>Even the simplest Scratch project requires the entire range of cognitive skills and at each stage the creator is likely to have to seek information to proceed. Where does he or she find it?  Young </a:t>
            </a:r>
            <a:r>
              <a:rPr lang="en-US" i="1" dirty="0"/>
              <a:t>scratchers</a:t>
            </a:r>
            <a:r>
              <a:rPr lang="en-US" dirty="0"/>
              <a:t> themselves created a Scratch wiki in December 2008, which in August 2011 </a:t>
            </a:r>
            <a:r>
              <a:rPr lang="en-US" dirty="0" smtClean="0"/>
              <a:t>had 700</a:t>
            </a:r>
            <a:r>
              <a:rPr lang="en-US" dirty="0"/>
              <a:t> articles all written by youth participants, filled with information (Scratch Wiki 2011).   </a:t>
            </a:r>
          </a:p>
        </p:txBody>
      </p:sp>
      <p:sp>
        <p:nvSpPr>
          <p:cNvPr id="4" name="Slide Number Placeholder 3"/>
          <p:cNvSpPr>
            <a:spLocks noGrp="1"/>
          </p:cNvSpPr>
          <p:nvPr>
            <p:ph type="sldNum" sz="quarter" idx="10"/>
          </p:nvPr>
        </p:nvSpPr>
        <p:spPr/>
        <p:txBody>
          <a:bodyPr/>
          <a:lstStyle/>
          <a:p>
            <a:fld id="{36E1A687-0FAF-4675-80D8-B98A8E1F57F2}" type="slidenum">
              <a:rPr lang="en-US" smtClean="0"/>
              <a:t>15</a:t>
            </a:fld>
            <a:endParaRPr lang="en-US"/>
          </a:p>
        </p:txBody>
      </p:sp>
      <p:sp>
        <p:nvSpPr>
          <p:cNvPr id="5" name="Footer Placeholder 4"/>
          <p:cNvSpPr>
            <a:spLocks noGrp="1"/>
          </p:cNvSpPr>
          <p:nvPr>
            <p:ph type="ftr" sz="quarter" idx="11"/>
          </p:nvPr>
        </p:nvSpPr>
        <p:spPr/>
        <p:txBody>
          <a:bodyPr/>
          <a:lstStyle/>
          <a:p>
            <a:r>
              <a:rPr lang="en-US" smtClean="0"/>
              <a:t>Eliza T. Dresang &amp; Liz Mills</a:t>
            </a:r>
            <a:endParaRPr lang="en-US"/>
          </a:p>
        </p:txBody>
      </p:sp>
    </p:spTree>
    <p:extLst>
      <p:ext uri="{BB962C8B-B14F-4D97-AF65-F5344CB8AC3E}">
        <p14:creationId xmlns:p14="http://schemas.microsoft.com/office/powerpoint/2010/main" val="5921975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next role to examine is one that may sound traditional but in many ways it is not because children and research are not, i.e., libraries are literacy leaders.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[BREAK FOR LIZ TO READ SPOOKY WHEELS</a:t>
            </a:r>
            <a:r>
              <a:rPr lang="en-US" sz="1200" kern="1200" baseline="0" dirty="0" smtClean="0">
                <a:solidFill>
                  <a:schemeClr val="tx1"/>
                </a:solidFill>
                <a:effectLst/>
                <a:latin typeface="+mn-lt"/>
                <a:ea typeface="+mn-ea"/>
                <a:cs typeface="+mn-cs"/>
              </a:rPr>
              <a:t> ON BUS</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6E1A687-0FAF-4675-80D8-B98A8E1F57F2}" type="slidenum">
              <a:rPr lang="en-US" smtClean="0"/>
              <a:t>16</a:t>
            </a:fld>
            <a:endParaRPr lang="en-US"/>
          </a:p>
        </p:txBody>
      </p:sp>
      <p:sp>
        <p:nvSpPr>
          <p:cNvPr id="5" name="Footer Placeholder 4"/>
          <p:cNvSpPr>
            <a:spLocks noGrp="1"/>
          </p:cNvSpPr>
          <p:nvPr>
            <p:ph type="ftr" sz="quarter" idx="11"/>
          </p:nvPr>
        </p:nvSpPr>
        <p:spPr/>
        <p:txBody>
          <a:bodyPr/>
          <a:lstStyle/>
          <a:p>
            <a:r>
              <a:rPr lang="en-US" smtClean="0"/>
              <a:t>Eliza T. Dresang &amp; Liz Mills</a:t>
            </a:r>
            <a:endParaRPr lang="en-US"/>
          </a:p>
        </p:txBody>
      </p:sp>
    </p:spTree>
    <p:extLst>
      <p:ext uri="{BB962C8B-B14F-4D97-AF65-F5344CB8AC3E}">
        <p14:creationId xmlns:p14="http://schemas.microsoft.com/office/powerpoint/2010/main" val="16642883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next role to examine is one that may sound traditional but in many ways it is not because children and research are not, i.e., libraries are literacy leaders.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[BREAK FOR LIZ TO READ SPOOKY WHEELS</a:t>
            </a:r>
            <a:r>
              <a:rPr lang="en-US" sz="1200" kern="1200" baseline="0" dirty="0" smtClean="0">
                <a:solidFill>
                  <a:schemeClr val="tx1"/>
                </a:solidFill>
                <a:effectLst/>
                <a:latin typeface="+mn-lt"/>
                <a:ea typeface="+mn-ea"/>
                <a:cs typeface="+mn-cs"/>
              </a:rPr>
              <a:t> ON BUS</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6E1A687-0FAF-4675-80D8-B98A8E1F57F2}" type="slidenum">
              <a:rPr lang="en-US" smtClean="0"/>
              <a:t>17</a:t>
            </a:fld>
            <a:endParaRPr lang="en-US"/>
          </a:p>
        </p:txBody>
      </p:sp>
      <p:sp>
        <p:nvSpPr>
          <p:cNvPr id="5" name="Footer Placeholder 4"/>
          <p:cNvSpPr>
            <a:spLocks noGrp="1"/>
          </p:cNvSpPr>
          <p:nvPr>
            <p:ph type="ftr" sz="quarter" idx="11"/>
          </p:nvPr>
        </p:nvSpPr>
        <p:spPr/>
        <p:txBody>
          <a:bodyPr/>
          <a:lstStyle/>
          <a:p>
            <a:r>
              <a:rPr lang="en-US" smtClean="0"/>
              <a:t>Eliza T. Dresang &amp; Liz Mills</a:t>
            </a:r>
            <a:endParaRPr lang="en-US"/>
          </a:p>
        </p:txBody>
      </p:sp>
    </p:spTree>
    <p:extLst>
      <p:ext uri="{BB962C8B-B14F-4D97-AF65-F5344CB8AC3E}">
        <p14:creationId xmlns:p14="http://schemas.microsoft.com/office/powerpoint/2010/main" val="16642883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challenge of the 21st century in relation to literacy is its breadth and depth. In the digital environment, literacy  must include the ability to “read and understand text in all formats (for </a:t>
            </a:r>
            <a:r>
              <a:rPr lang="en-US" dirty="0" err="1"/>
              <a:t>examplee.g</a:t>
            </a:r>
            <a:r>
              <a:rPr lang="en-US" dirty="0"/>
              <a:t>., picture video, print) and all contexts” (American Association of School Librarians 2007, 2) ‘Text’ and ‘reading’ are used here in the broadest sense of the words to incorporate the ability to decode and understand (as well as to create) all forms and formats of media. To put it simply, as more and more digital media have appeared and been adopted by youth as conveyors of information, the role of libraries has expanded concomitantly to incorporate assisting youth to become literate in their use. Information literacy, the ability to locate, find, use, and create information, is especially considered a responsibility of the school library.  The issue of 21st century skills has come to the forefront, and libraries are part of a coalition of educations defining and promoting them, and particularly any dealing with literacies.</a:t>
            </a:r>
          </a:p>
        </p:txBody>
      </p:sp>
      <p:sp>
        <p:nvSpPr>
          <p:cNvPr id="4" name="Slide Number Placeholder 3"/>
          <p:cNvSpPr>
            <a:spLocks noGrp="1"/>
          </p:cNvSpPr>
          <p:nvPr>
            <p:ph type="sldNum" sz="quarter" idx="10"/>
          </p:nvPr>
        </p:nvSpPr>
        <p:spPr/>
        <p:txBody>
          <a:bodyPr/>
          <a:lstStyle/>
          <a:p>
            <a:fld id="{36E1A687-0FAF-4675-80D8-B98A8E1F57F2}" type="slidenum">
              <a:rPr lang="en-US" smtClean="0"/>
              <a:t>18</a:t>
            </a:fld>
            <a:endParaRPr lang="en-US"/>
          </a:p>
        </p:txBody>
      </p:sp>
      <p:sp>
        <p:nvSpPr>
          <p:cNvPr id="5" name="Footer Placeholder 4"/>
          <p:cNvSpPr>
            <a:spLocks noGrp="1"/>
          </p:cNvSpPr>
          <p:nvPr>
            <p:ph type="ftr" sz="quarter" idx="11"/>
          </p:nvPr>
        </p:nvSpPr>
        <p:spPr/>
        <p:txBody>
          <a:bodyPr/>
          <a:lstStyle/>
          <a:p>
            <a:r>
              <a:rPr lang="en-US" smtClean="0"/>
              <a:t>Eliza T. Dresang &amp; Liz Mills</a:t>
            </a:r>
            <a:endParaRPr lang="en-US"/>
          </a:p>
        </p:txBody>
      </p:sp>
    </p:spTree>
    <p:extLst>
      <p:ext uri="{BB962C8B-B14F-4D97-AF65-F5344CB8AC3E}">
        <p14:creationId xmlns:p14="http://schemas.microsoft.com/office/powerpoint/2010/main" val="14904914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E1A687-0FAF-4675-80D8-B98A8E1F57F2}" type="slidenum">
              <a:rPr lang="en-US" smtClean="0"/>
              <a:t>19</a:t>
            </a:fld>
            <a:endParaRPr lang="en-US"/>
          </a:p>
        </p:txBody>
      </p:sp>
      <p:sp>
        <p:nvSpPr>
          <p:cNvPr id="5" name="Footer Placeholder 4"/>
          <p:cNvSpPr>
            <a:spLocks noGrp="1"/>
          </p:cNvSpPr>
          <p:nvPr>
            <p:ph type="ftr" sz="quarter" idx="11"/>
          </p:nvPr>
        </p:nvSpPr>
        <p:spPr/>
        <p:txBody>
          <a:bodyPr/>
          <a:lstStyle/>
          <a:p>
            <a:r>
              <a:rPr lang="en-US" smtClean="0"/>
              <a:t>Eliza T. Dresang &amp; Liz Mills</a:t>
            </a:r>
            <a:endParaRPr lang="en-US"/>
          </a:p>
        </p:txBody>
      </p:sp>
    </p:spTree>
    <p:extLst>
      <p:ext uri="{BB962C8B-B14F-4D97-AF65-F5344CB8AC3E}">
        <p14:creationId xmlns:p14="http://schemas.microsoft.com/office/powerpoint/2010/main" val="36970897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Warm-up – Liz &amp; Dungeons &amp; Dragons</a:t>
            </a:r>
          </a:p>
          <a:p>
            <a:r>
              <a:rPr lang="en-US" dirty="0"/>
              <a:t>Me – Coach youth soccer</a:t>
            </a:r>
          </a:p>
        </p:txBody>
      </p:sp>
      <p:sp>
        <p:nvSpPr>
          <p:cNvPr id="4" name="Slide Number Placeholder 3"/>
          <p:cNvSpPr>
            <a:spLocks noGrp="1"/>
          </p:cNvSpPr>
          <p:nvPr>
            <p:ph type="sldNum" sz="quarter" idx="10"/>
          </p:nvPr>
        </p:nvSpPr>
        <p:spPr/>
        <p:txBody>
          <a:bodyPr/>
          <a:lstStyle/>
          <a:p>
            <a:fld id="{36E1A687-0FAF-4675-80D8-B98A8E1F57F2}" type="slidenum">
              <a:rPr lang="en-US" smtClean="0"/>
              <a:t>2</a:t>
            </a:fld>
            <a:endParaRPr lang="en-US"/>
          </a:p>
        </p:txBody>
      </p:sp>
      <p:sp>
        <p:nvSpPr>
          <p:cNvPr id="5" name="Footer Placeholder 4"/>
          <p:cNvSpPr>
            <a:spLocks noGrp="1"/>
          </p:cNvSpPr>
          <p:nvPr>
            <p:ph type="ftr" sz="quarter" idx="11"/>
          </p:nvPr>
        </p:nvSpPr>
        <p:spPr/>
        <p:txBody>
          <a:bodyPr/>
          <a:lstStyle/>
          <a:p>
            <a:r>
              <a:rPr lang="en-US" smtClean="0"/>
              <a:t>Eliza T. Dresang &amp; Liz Mills</a:t>
            </a:r>
            <a:endParaRPr lang="en-US"/>
          </a:p>
        </p:txBody>
      </p:sp>
    </p:spTree>
    <p:extLst>
      <p:ext uri="{BB962C8B-B14F-4D97-AF65-F5344CB8AC3E}">
        <p14:creationId xmlns:p14="http://schemas.microsoft.com/office/powerpoint/2010/main" val="38037956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7708" y="4253667"/>
            <a:ext cx="5661660" cy="4459392"/>
          </a:xfrm>
        </p:spPr>
        <p:txBody>
          <a:bodyPr/>
          <a:lstStyle/>
          <a:p>
            <a:r>
              <a:rPr lang="en-US" dirty="0"/>
              <a:t>Is it proper to think of very young children, even babies, as information seekers? As humans with identifiable information behavior?  Research conducted at the University of Washington Learning and Brain Sciences Institute (I-LABS) would say a resounding yes, even though they may not have used that terminology.  In a TED talk, Patricia Kuhl, co-Director of I-LABS, demonstrates the tremendous amount of information -seeking that babies </a:t>
            </a:r>
            <a:r>
              <a:rPr lang="en-US" dirty="0" err="1"/>
              <a:t>ageds</a:t>
            </a:r>
            <a:r>
              <a:rPr lang="en-US" dirty="0"/>
              <a:t> seven7 to nine9 months do in learning the sounds in their native language (Kuhl 2010). She states that we are embarking on a grand and golden age in exploring children’s brain development, where we can see the development of emotions, how they learn to read, how they solve a math problem and uncover deep truths about what it means to be </a:t>
            </a:r>
            <a:r>
              <a:rPr lang="en-US" dirty="0" smtClean="0"/>
              <a:t>human</a:t>
            </a:r>
            <a:endParaRPr lang="en-US" dirty="0"/>
          </a:p>
          <a:p>
            <a:endParaRPr lang="en-US" dirty="0" smtClean="0"/>
          </a:p>
          <a:p>
            <a:r>
              <a:rPr lang="en-US" dirty="0" smtClean="0"/>
              <a:t>A </a:t>
            </a:r>
            <a:r>
              <a:rPr lang="en-US" dirty="0"/>
              <a:t>dramatic decade-long transformation has taken place in the role of public library programs for preschool children in the 21</a:t>
            </a:r>
            <a:r>
              <a:rPr lang="en-US" baseline="30000" dirty="0"/>
              <a:t>st</a:t>
            </a:r>
            <a:r>
              <a:rPr lang="en-US" dirty="0"/>
              <a:t> century due largely to two comprehensive national research reports on early literacy, the 2000 </a:t>
            </a:r>
            <a:r>
              <a:rPr lang="en-US" i="1" dirty="0"/>
              <a:t>Report of the National Reading Panel</a:t>
            </a:r>
            <a:r>
              <a:rPr lang="en-US" dirty="0"/>
              <a:t> (NRP) (National Reading Panel 2000) and the subsequent 2008 </a:t>
            </a:r>
            <a:r>
              <a:rPr lang="en-US" i="1" dirty="0"/>
              <a:t>Report of the National Early Literacy Panel</a:t>
            </a:r>
            <a:r>
              <a:rPr lang="en-US" dirty="0"/>
              <a:t> (National Early Literacy Panel 2008). This change has brought increased nationwide recognition for the role public libraries now play in preparing children to learn to </a:t>
            </a:r>
            <a:r>
              <a:rPr lang="en-US" dirty="0" smtClean="0"/>
              <a:t>read. </a:t>
            </a:r>
            <a:r>
              <a:rPr lang="en-US" dirty="0"/>
              <a:t>on the early literacy principles found to be most closely linked to child success by the NRP meta-analysis of scientific (experimental/control group) </a:t>
            </a:r>
            <a:r>
              <a:rPr lang="en-US" dirty="0" smtClean="0"/>
              <a:t>research  -- phonological awareness – alphabetical knowledge – print awareness – vocabulary – comprehension –print motivation</a:t>
            </a:r>
          </a:p>
          <a:p>
            <a:r>
              <a:rPr lang="en-US" dirty="0"/>
              <a:t>ECRR2 became available in August 2011 and this time, in addition to the early literacy principles, it provides a great deal of guidance on those activities that give children the opportunity to seek information and practice what they learn, i.e. talking, singing, reading, writing, and playing. </a:t>
            </a:r>
            <a:r>
              <a:rPr lang="en-US" dirty="0" smtClean="0"/>
              <a:t>  VIEWS 2 – IMLS Research </a:t>
            </a:r>
            <a:endParaRPr lang="en-US" dirty="0"/>
          </a:p>
        </p:txBody>
      </p:sp>
      <p:sp>
        <p:nvSpPr>
          <p:cNvPr id="4" name="Slide Number Placeholder 3"/>
          <p:cNvSpPr>
            <a:spLocks noGrp="1"/>
          </p:cNvSpPr>
          <p:nvPr>
            <p:ph type="sldNum" sz="quarter" idx="10"/>
          </p:nvPr>
        </p:nvSpPr>
        <p:spPr/>
        <p:txBody>
          <a:bodyPr/>
          <a:lstStyle/>
          <a:p>
            <a:fld id="{36E1A687-0FAF-4675-80D8-B98A8E1F57F2}" type="slidenum">
              <a:rPr lang="en-US" smtClean="0"/>
              <a:t>20</a:t>
            </a:fld>
            <a:endParaRPr lang="en-US"/>
          </a:p>
        </p:txBody>
      </p:sp>
      <p:sp>
        <p:nvSpPr>
          <p:cNvPr id="5" name="Footer Placeholder 4"/>
          <p:cNvSpPr>
            <a:spLocks noGrp="1"/>
          </p:cNvSpPr>
          <p:nvPr>
            <p:ph type="ftr" sz="quarter" idx="11"/>
          </p:nvPr>
        </p:nvSpPr>
        <p:spPr/>
        <p:txBody>
          <a:bodyPr/>
          <a:lstStyle/>
          <a:p>
            <a:r>
              <a:rPr lang="en-US" smtClean="0"/>
              <a:t>Eliza T. Dresang &amp; Liz Mills</a:t>
            </a:r>
            <a:endParaRPr lang="en-US"/>
          </a:p>
        </p:txBody>
      </p:sp>
    </p:spTree>
    <p:extLst>
      <p:ext uri="{BB962C8B-B14F-4D97-AF65-F5344CB8AC3E}">
        <p14:creationId xmlns:p14="http://schemas.microsoft.com/office/powerpoint/2010/main" val="10972031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7708" y="4253667"/>
            <a:ext cx="5661660" cy="4459392"/>
          </a:xfrm>
        </p:spPr>
        <p:txBody>
          <a:bodyPr/>
          <a:lstStyle/>
          <a:p>
            <a:r>
              <a:rPr lang="en-US" dirty="0"/>
              <a:t>Is it proper to think of very young children, even babies, as information seekers? As humans with identifiable information behavior?  Research conducted at the University of Washington Learning and Brain Sciences Institute (I-LABS) would say a resounding yes, even though they may not have used that terminology.  In a TED talk, Patricia Kuhl, co-Director of I-LABS, demonstrates the tremendous amount of information -seeking that babies </a:t>
            </a:r>
            <a:r>
              <a:rPr lang="en-US" dirty="0" err="1"/>
              <a:t>ageds</a:t>
            </a:r>
            <a:r>
              <a:rPr lang="en-US" dirty="0"/>
              <a:t> seven7 to nine9 months do in learning the sounds in their native language (Kuhl 2010). She states that we are embarking on a grand and golden age in exploring children’s brain development, where we can see the development of emotions, how they learn to read, how they solve a math problem and uncover deep truths about what it means to be </a:t>
            </a:r>
            <a:r>
              <a:rPr lang="en-US" dirty="0" smtClean="0"/>
              <a:t>human</a:t>
            </a:r>
            <a:endParaRPr lang="en-US" dirty="0"/>
          </a:p>
          <a:p>
            <a:endParaRPr lang="en-US" dirty="0" smtClean="0"/>
          </a:p>
          <a:p>
            <a:r>
              <a:rPr lang="en-US" dirty="0" smtClean="0"/>
              <a:t>A </a:t>
            </a:r>
            <a:r>
              <a:rPr lang="en-US" dirty="0"/>
              <a:t>dramatic decade-long transformation has taken place in the role of public library programs for preschool children in the 21</a:t>
            </a:r>
            <a:r>
              <a:rPr lang="en-US" baseline="30000" dirty="0"/>
              <a:t>st</a:t>
            </a:r>
            <a:r>
              <a:rPr lang="en-US" dirty="0"/>
              <a:t> century due largely to two comprehensive national research reports on early literacy, the 2000 </a:t>
            </a:r>
            <a:r>
              <a:rPr lang="en-US" i="1" dirty="0"/>
              <a:t>Report of the National Reading Panel</a:t>
            </a:r>
            <a:r>
              <a:rPr lang="en-US" dirty="0"/>
              <a:t> (NRP) (National Reading Panel 2000) and the subsequent 2008 </a:t>
            </a:r>
            <a:r>
              <a:rPr lang="en-US" i="1" dirty="0"/>
              <a:t>Report of the National Early Literacy Panel</a:t>
            </a:r>
            <a:r>
              <a:rPr lang="en-US" dirty="0"/>
              <a:t> (National Early Literacy Panel 2008). This change has brought increased nationwide recognition for the role public libraries now play in preparing children to learn to </a:t>
            </a:r>
            <a:r>
              <a:rPr lang="en-US" dirty="0" smtClean="0"/>
              <a:t>read. </a:t>
            </a:r>
            <a:r>
              <a:rPr lang="en-US" dirty="0"/>
              <a:t>on the early literacy principles found to be most closely linked to child success by the NRP meta-analysis of scientific (experimental/control group) </a:t>
            </a:r>
            <a:r>
              <a:rPr lang="en-US" dirty="0" smtClean="0"/>
              <a:t>research  -- phonological awareness – alphabetical knowledge – print awareness – vocabulary – comprehension –print motivation</a:t>
            </a:r>
          </a:p>
          <a:p>
            <a:r>
              <a:rPr lang="en-US" dirty="0"/>
              <a:t>ECRR2 became available in August 2011 and this time, in addition to the early literacy principles, it provides a great deal of guidance on those activities that give children the opportunity to seek information and practice what they learn, i.e. talking, singing, reading, writing, and playing. </a:t>
            </a:r>
            <a:r>
              <a:rPr lang="en-US" dirty="0" smtClean="0"/>
              <a:t>  VIEWS 2 – IMLS Research </a:t>
            </a:r>
            <a:endParaRPr lang="en-US" dirty="0"/>
          </a:p>
        </p:txBody>
      </p:sp>
      <p:sp>
        <p:nvSpPr>
          <p:cNvPr id="4" name="Slide Number Placeholder 3"/>
          <p:cNvSpPr>
            <a:spLocks noGrp="1"/>
          </p:cNvSpPr>
          <p:nvPr>
            <p:ph type="sldNum" sz="quarter" idx="10"/>
          </p:nvPr>
        </p:nvSpPr>
        <p:spPr/>
        <p:txBody>
          <a:bodyPr/>
          <a:lstStyle/>
          <a:p>
            <a:fld id="{36E1A687-0FAF-4675-80D8-B98A8E1F57F2}" type="slidenum">
              <a:rPr lang="en-US" smtClean="0"/>
              <a:t>21</a:t>
            </a:fld>
            <a:endParaRPr lang="en-US"/>
          </a:p>
        </p:txBody>
      </p:sp>
      <p:sp>
        <p:nvSpPr>
          <p:cNvPr id="5" name="Footer Placeholder 4"/>
          <p:cNvSpPr>
            <a:spLocks noGrp="1"/>
          </p:cNvSpPr>
          <p:nvPr>
            <p:ph type="ftr" sz="quarter" idx="11"/>
          </p:nvPr>
        </p:nvSpPr>
        <p:spPr/>
        <p:txBody>
          <a:bodyPr/>
          <a:lstStyle/>
          <a:p>
            <a:r>
              <a:rPr lang="en-US" smtClean="0"/>
              <a:t>Eliza T. Dresang &amp; Liz Mills</a:t>
            </a:r>
            <a:endParaRPr lang="en-US"/>
          </a:p>
        </p:txBody>
      </p:sp>
    </p:spTree>
    <p:extLst>
      <p:ext uri="{BB962C8B-B14F-4D97-AF65-F5344CB8AC3E}">
        <p14:creationId xmlns:p14="http://schemas.microsoft.com/office/powerpoint/2010/main" val="10972031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E1A687-0FAF-4675-80D8-B98A8E1F57F2}" type="slidenum">
              <a:rPr lang="en-US" smtClean="0"/>
              <a:t>22</a:t>
            </a:fld>
            <a:endParaRPr lang="en-US"/>
          </a:p>
        </p:txBody>
      </p:sp>
      <p:sp>
        <p:nvSpPr>
          <p:cNvPr id="5" name="Footer Placeholder 4"/>
          <p:cNvSpPr>
            <a:spLocks noGrp="1"/>
          </p:cNvSpPr>
          <p:nvPr>
            <p:ph type="ftr" sz="quarter" idx="11"/>
          </p:nvPr>
        </p:nvSpPr>
        <p:spPr/>
        <p:txBody>
          <a:bodyPr/>
          <a:lstStyle/>
          <a:p>
            <a:r>
              <a:rPr lang="en-US" smtClean="0"/>
              <a:t>Eliza T. Dresang &amp; Liz Mills</a:t>
            </a:r>
            <a:endParaRPr lang="en-US"/>
          </a:p>
        </p:txBody>
      </p:sp>
    </p:spTree>
    <p:extLst>
      <p:ext uri="{BB962C8B-B14F-4D97-AF65-F5344CB8AC3E}">
        <p14:creationId xmlns:p14="http://schemas.microsoft.com/office/powerpoint/2010/main" val="39275586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E1A687-0FAF-4675-80D8-B98A8E1F57F2}" type="slidenum">
              <a:rPr lang="en-US" smtClean="0"/>
              <a:t>23</a:t>
            </a:fld>
            <a:endParaRPr lang="en-US"/>
          </a:p>
        </p:txBody>
      </p:sp>
      <p:sp>
        <p:nvSpPr>
          <p:cNvPr id="5" name="Footer Placeholder 4"/>
          <p:cNvSpPr>
            <a:spLocks noGrp="1"/>
          </p:cNvSpPr>
          <p:nvPr>
            <p:ph type="ftr" sz="quarter" idx="11"/>
          </p:nvPr>
        </p:nvSpPr>
        <p:spPr/>
        <p:txBody>
          <a:bodyPr/>
          <a:lstStyle/>
          <a:p>
            <a:r>
              <a:rPr lang="en-US" smtClean="0"/>
              <a:t>Eliza T. Dresang &amp; Liz Mills</a:t>
            </a:r>
            <a:endParaRPr lang="en-US"/>
          </a:p>
        </p:txBody>
      </p:sp>
    </p:spTree>
    <p:extLst>
      <p:ext uri="{BB962C8B-B14F-4D97-AF65-F5344CB8AC3E}">
        <p14:creationId xmlns:p14="http://schemas.microsoft.com/office/powerpoint/2010/main" val="39275586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55474" y="4253668"/>
            <a:ext cx="5661660" cy="4029790"/>
          </a:xfrm>
        </p:spPr>
        <p:txBody>
          <a:bodyPr/>
          <a:lstStyle/>
          <a:p>
            <a:r>
              <a:rPr lang="en-US" dirty="0" smtClean="0"/>
              <a:t>In February 2010, the editors of </a:t>
            </a:r>
            <a:r>
              <a:rPr lang="en-US" dirty="0" err="1" smtClean="0"/>
              <a:t>Tthe</a:t>
            </a:r>
            <a:r>
              <a:rPr lang="en-US" dirty="0" smtClean="0"/>
              <a:t> New York Times felt prompted to pose the question “Do School Libraries Need Books?” It had been a few months since James </a:t>
            </a:r>
            <a:r>
              <a:rPr lang="en-US" dirty="0" err="1" smtClean="0"/>
              <a:t>CaseyTracy</a:t>
            </a:r>
            <a:r>
              <a:rPr lang="en-US" dirty="0" smtClean="0"/>
              <a:t>, head master of Cushing Academy, a privileged New England School, had announced that the school’s administrators had decided to give away all of the books in their school library, replacing them with ebook readers, large screen televisions, and in place of the reference desk a café and a cappuccino machine (Abel 2009). The Times editors in their “Room for Debate” section had invited five guests, including Mr. Casey Tracy to comment on this question.  Mr. Casey Tracy declared the redesign, based on needs of digital- age students, a complete success. </a:t>
            </a:r>
            <a:r>
              <a:rPr lang="en-US" sz="1200" kern="1200" dirty="0" smtClean="0">
                <a:solidFill>
                  <a:schemeClr val="tx1"/>
                </a:solidFill>
                <a:effectLst/>
                <a:latin typeface="+mn-lt"/>
                <a:ea typeface="+mn-ea"/>
                <a:cs typeface="+mn-cs"/>
              </a:rPr>
              <a:t>A study Joyce Valenza conducted with two classes of students at Springfield Township high school in PA   lends insight into how the role of the digital age school library has morphed to meet the needs of digital age users</a:t>
            </a:r>
            <a:r>
              <a:rPr lang="en-US" dirty="0" smtClean="0">
                <a:effectLst/>
              </a:rPr>
              <a:t> </a:t>
            </a:r>
            <a:r>
              <a:rPr lang="en-US" sz="1200" kern="1200" dirty="0" smtClean="0">
                <a:solidFill>
                  <a:schemeClr val="tx1"/>
                </a:solidFill>
                <a:effectLst/>
                <a:latin typeface="+mn-lt"/>
                <a:ea typeface="+mn-ea"/>
                <a:cs typeface="+mn-cs"/>
              </a:rPr>
              <a:t> One student more or less summed up how all the students responded to the online services tailor-made to their needs when he said, “It’d be really dumb not to use it. Everything there’s laid out for you”</a:t>
            </a:r>
          </a:p>
          <a:p>
            <a:r>
              <a:rPr lang="en-US" dirty="0" smtClean="0"/>
              <a:t>NEWSWEEK DISAPPEARS</a:t>
            </a:r>
            <a:endParaRPr lang="en-US" dirty="0"/>
          </a:p>
        </p:txBody>
      </p:sp>
      <p:sp>
        <p:nvSpPr>
          <p:cNvPr id="4" name="Slide Number Placeholder 3"/>
          <p:cNvSpPr>
            <a:spLocks noGrp="1"/>
          </p:cNvSpPr>
          <p:nvPr>
            <p:ph type="sldNum" sz="quarter" idx="10"/>
          </p:nvPr>
        </p:nvSpPr>
        <p:spPr/>
        <p:txBody>
          <a:bodyPr/>
          <a:lstStyle/>
          <a:p>
            <a:fld id="{36E1A687-0FAF-4675-80D8-B98A8E1F57F2}" type="slidenum">
              <a:rPr lang="en-US" smtClean="0"/>
              <a:t>24</a:t>
            </a:fld>
            <a:endParaRPr lang="en-US"/>
          </a:p>
        </p:txBody>
      </p:sp>
      <p:sp>
        <p:nvSpPr>
          <p:cNvPr id="5" name="Footer Placeholder 4"/>
          <p:cNvSpPr>
            <a:spLocks noGrp="1"/>
          </p:cNvSpPr>
          <p:nvPr>
            <p:ph type="ftr" sz="quarter" idx="11"/>
          </p:nvPr>
        </p:nvSpPr>
        <p:spPr/>
        <p:txBody>
          <a:bodyPr/>
          <a:lstStyle/>
          <a:p>
            <a:r>
              <a:rPr lang="en-US" smtClean="0"/>
              <a:t>Eliza T. Dresang &amp; Liz Mills</a:t>
            </a:r>
            <a:endParaRPr lang="en-US"/>
          </a:p>
        </p:txBody>
      </p:sp>
    </p:spTree>
    <p:extLst>
      <p:ext uri="{BB962C8B-B14F-4D97-AF65-F5344CB8AC3E}">
        <p14:creationId xmlns:p14="http://schemas.microsoft.com/office/powerpoint/2010/main" val="23800431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55474" y="4253668"/>
            <a:ext cx="5661660" cy="4029790"/>
          </a:xfrm>
        </p:spPr>
        <p:txBody>
          <a:bodyPr/>
          <a:lstStyle/>
          <a:p>
            <a:r>
              <a:rPr lang="en-US" dirty="0" smtClean="0"/>
              <a:t>In February 2010, the editors of </a:t>
            </a:r>
            <a:r>
              <a:rPr lang="en-US" dirty="0" err="1" smtClean="0"/>
              <a:t>Tthe</a:t>
            </a:r>
            <a:r>
              <a:rPr lang="en-US" dirty="0" smtClean="0"/>
              <a:t> New York Times felt prompted to pose the question “Do School Libraries Need Books?” It had been a few months since James </a:t>
            </a:r>
            <a:r>
              <a:rPr lang="en-US" dirty="0" err="1" smtClean="0"/>
              <a:t>CaseyTracy</a:t>
            </a:r>
            <a:r>
              <a:rPr lang="en-US" dirty="0" smtClean="0"/>
              <a:t>, head master of Cushing Academy, a privileged New England School, had announced that the school’s administrators had decided to give away all of the books in their school library, replacing them with ebook readers, large screen televisions, and in place of the reference desk a café and a cappuccino machine (Abel 2009). The Times editors in their “Room for Debate” section had invited five guests, including Mr. Casey Tracy to comment on this question.  Mr. Casey Tracy declared the redesign, based on needs of digital- age students, a complete success. </a:t>
            </a:r>
            <a:r>
              <a:rPr lang="en-US" sz="1200" kern="1200" dirty="0" smtClean="0">
                <a:solidFill>
                  <a:schemeClr val="tx1"/>
                </a:solidFill>
                <a:effectLst/>
                <a:latin typeface="+mn-lt"/>
                <a:ea typeface="+mn-ea"/>
                <a:cs typeface="+mn-cs"/>
              </a:rPr>
              <a:t>A study Joyce Valenza conducted with two classes of students at Springfield Township high school in PA   lends insight into how the role of the digital age school library has morphed to meet the needs of digital age users</a:t>
            </a:r>
            <a:r>
              <a:rPr lang="en-US" dirty="0" smtClean="0">
                <a:effectLst/>
              </a:rPr>
              <a:t> </a:t>
            </a:r>
            <a:r>
              <a:rPr lang="en-US" sz="1200" kern="1200" dirty="0" smtClean="0">
                <a:solidFill>
                  <a:schemeClr val="tx1"/>
                </a:solidFill>
                <a:effectLst/>
                <a:latin typeface="+mn-lt"/>
                <a:ea typeface="+mn-ea"/>
                <a:cs typeface="+mn-cs"/>
              </a:rPr>
              <a:t> One student more or less summed up how all the students responded to the online services tailor-made to their needs when he said, “It’d be really dumb not to use it. Everything there’s laid out for you”</a:t>
            </a:r>
          </a:p>
          <a:p>
            <a:r>
              <a:rPr lang="en-US" dirty="0" smtClean="0"/>
              <a:t>NEWSWEEK DISAPPEARS</a:t>
            </a:r>
            <a:endParaRPr lang="en-US" dirty="0"/>
          </a:p>
        </p:txBody>
      </p:sp>
      <p:sp>
        <p:nvSpPr>
          <p:cNvPr id="4" name="Slide Number Placeholder 3"/>
          <p:cNvSpPr>
            <a:spLocks noGrp="1"/>
          </p:cNvSpPr>
          <p:nvPr>
            <p:ph type="sldNum" sz="quarter" idx="10"/>
          </p:nvPr>
        </p:nvSpPr>
        <p:spPr/>
        <p:txBody>
          <a:bodyPr/>
          <a:lstStyle/>
          <a:p>
            <a:fld id="{36E1A687-0FAF-4675-80D8-B98A8E1F57F2}" type="slidenum">
              <a:rPr lang="en-US" smtClean="0"/>
              <a:t>25</a:t>
            </a:fld>
            <a:endParaRPr lang="en-US"/>
          </a:p>
        </p:txBody>
      </p:sp>
      <p:sp>
        <p:nvSpPr>
          <p:cNvPr id="5" name="Footer Placeholder 4"/>
          <p:cNvSpPr>
            <a:spLocks noGrp="1"/>
          </p:cNvSpPr>
          <p:nvPr>
            <p:ph type="ftr" sz="quarter" idx="11"/>
          </p:nvPr>
        </p:nvSpPr>
        <p:spPr/>
        <p:txBody>
          <a:bodyPr/>
          <a:lstStyle/>
          <a:p>
            <a:r>
              <a:rPr lang="en-US" smtClean="0"/>
              <a:t>Eliza T. Dresang &amp; Liz Mills</a:t>
            </a:r>
            <a:endParaRPr lang="en-US"/>
          </a:p>
        </p:txBody>
      </p:sp>
    </p:spTree>
    <p:extLst>
      <p:ext uri="{BB962C8B-B14F-4D97-AF65-F5344CB8AC3E}">
        <p14:creationId xmlns:p14="http://schemas.microsoft.com/office/powerpoint/2010/main" val="23800431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question is perhaps the most radicalizing aspect of digital access. It is likely that even a decade ago few librarians thought they would have to ask not only what a good book is, but actually what is a book? This has now become an issue as libraries struggle to maintain maximum access for children to books but are uncertain when an online book with animated figures, sound, and moving objects, ceases to be a book at all. And, also, librarians are faced with a cacophony of conflicting opinions about whether those that are deemed books promote or hinder reading. </a:t>
            </a:r>
            <a:endParaRPr lang="en-US" dirty="0" smtClean="0"/>
          </a:p>
          <a:p>
            <a:endParaRPr lang="en-US" dirty="0"/>
          </a:p>
          <a:p>
            <a:r>
              <a:rPr lang="en-US" dirty="0" smtClean="0"/>
              <a:t>Research </a:t>
            </a:r>
            <a:r>
              <a:rPr lang="en-US" dirty="0"/>
              <a:t>is only beginning to appear and is sure to report conflicting results, but in one small randomized study conducted by a reading coach in University City, </a:t>
            </a:r>
            <a:r>
              <a:rPr lang="en-US" dirty="0" err="1"/>
              <a:t>OhioMissouri</a:t>
            </a:r>
            <a:r>
              <a:rPr lang="en-US" dirty="0"/>
              <a:t>, children reading Tumblebook ebooks scored 23 points ahead of those in the control group three months into the study and were able to exit the problem  in five months, two months ahead of the children in the control group (Guernsey 2011).  According to the annual School Library Journal technology survey, in 2011 a majority of high school libraries had purchased ebooks (64 percent%), while only 29 percent% of elementary school libraries had invested in this format.  And what about the young information seekers?  Teens are somewhat on the fence but many find the format cool (Springen 2011). The major barrier now lies neither with the libraries nor the youth, but with the policies of publishers and distributors, </a:t>
            </a:r>
          </a:p>
        </p:txBody>
      </p:sp>
      <p:sp>
        <p:nvSpPr>
          <p:cNvPr id="4" name="Slide Number Placeholder 3"/>
          <p:cNvSpPr>
            <a:spLocks noGrp="1"/>
          </p:cNvSpPr>
          <p:nvPr>
            <p:ph type="sldNum" sz="quarter" idx="10"/>
          </p:nvPr>
        </p:nvSpPr>
        <p:spPr/>
        <p:txBody>
          <a:bodyPr/>
          <a:lstStyle/>
          <a:p>
            <a:fld id="{36E1A687-0FAF-4675-80D8-B98A8E1F57F2}" type="slidenum">
              <a:rPr lang="en-US" smtClean="0"/>
              <a:t>26</a:t>
            </a:fld>
            <a:endParaRPr lang="en-US"/>
          </a:p>
        </p:txBody>
      </p:sp>
      <p:sp>
        <p:nvSpPr>
          <p:cNvPr id="5" name="Footer Placeholder 4"/>
          <p:cNvSpPr>
            <a:spLocks noGrp="1"/>
          </p:cNvSpPr>
          <p:nvPr>
            <p:ph type="ftr" sz="quarter" idx="11"/>
          </p:nvPr>
        </p:nvSpPr>
        <p:spPr/>
        <p:txBody>
          <a:bodyPr/>
          <a:lstStyle/>
          <a:p>
            <a:r>
              <a:rPr lang="en-US" smtClean="0"/>
              <a:t>Eliza T. Dresang &amp; Liz Mills</a:t>
            </a:r>
            <a:endParaRPr lang="en-US"/>
          </a:p>
        </p:txBody>
      </p:sp>
    </p:spTree>
    <p:extLst>
      <p:ext uri="{BB962C8B-B14F-4D97-AF65-F5344CB8AC3E}">
        <p14:creationId xmlns:p14="http://schemas.microsoft.com/office/powerpoint/2010/main" val="29519046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8119" y="4216183"/>
            <a:ext cx="5661660" cy="4029790"/>
          </a:xfrm>
        </p:spPr>
        <p:txBody>
          <a:bodyPr/>
          <a:lstStyle/>
          <a:p>
            <a:r>
              <a:rPr lang="en-US" dirty="0"/>
              <a:t>Long before the proliferation of formats and styles, the International Children’s Digital Library (ICDL), the first and only free digital library for children, had set as one of its goals international access for children.  Libraries have it for free with none of the hassles mentioned above – and it now comes with apps for iphone, ipod, and ipad.</a:t>
            </a:r>
          </a:p>
          <a:p>
            <a:r>
              <a:rPr lang="en-US" dirty="0"/>
              <a:t>	Surprising to some is the fact that a digital library for youth with ebooks, readers amazing resources has been around since November 2002 at the University of Maryland . Its goal is to represent all cultures and languages so that no child is denied the right to read in his or her mother tongue. In 2012, the ICDL collection includes 4643 books in 61 languages  with a goal to have 10,000 books in at least 100 languages </a:t>
            </a:r>
            <a:r>
              <a:rPr lang="en-US" dirty="0" smtClean="0"/>
              <a:t>across </a:t>
            </a:r>
            <a:r>
              <a:rPr lang="en-US" dirty="0"/>
              <a:t>228 different countries. </a:t>
            </a:r>
            <a:endParaRPr lang="en-US" dirty="0" smtClean="0"/>
          </a:p>
          <a:p>
            <a:r>
              <a:rPr lang="en-US" dirty="0" smtClean="0"/>
              <a:t>University of Maryland has found children in many countries enjoy and appreciate this library.</a:t>
            </a:r>
            <a:endParaRPr lang="en-US" dirty="0"/>
          </a:p>
        </p:txBody>
      </p:sp>
      <p:sp>
        <p:nvSpPr>
          <p:cNvPr id="4" name="Slide Number Placeholder 3"/>
          <p:cNvSpPr>
            <a:spLocks noGrp="1"/>
          </p:cNvSpPr>
          <p:nvPr>
            <p:ph type="sldNum" sz="quarter" idx="10"/>
          </p:nvPr>
        </p:nvSpPr>
        <p:spPr/>
        <p:txBody>
          <a:bodyPr/>
          <a:lstStyle/>
          <a:p>
            <a:fld id="{36E1A687-0FAF-4675-80D8-B98A8E1F57F2}" type="slidenum">
              <a:rPr lang="en-US" smtClean="0"/>
              <a:t>27</a:t>
            </a:fld>
            <a:endParaRPr lang="en-US"/>
          </a:p>
        </p:txBody>
      </p:sp>
      <p:sp>
        <p:nvSpPr>
          <p:cNvPr id="5" name="Footer Placeholder 4"/>
          <p:cNvSpPr>
            <a:spLocks noGrp="1"/>
          </p:cNvSpPr>
          <p:nvPr>
            <p:ph type="ftr" sz="quarter" idx="11"/>
          </p:nvPr>
        </p:nvSpPr>
        <p:spPr/>
        <p:txBody>
          <a:bodyPr/>
          <a:lstStyle/>
          <a:p>
            <a:r>
              <a:rPr lang="en-US" smtClean="0"/>
              <a:t>Eliza T. Dresang &amp; Liz Mills</a:t>
            </a:r>
            <a:endParaRPr lang="en-US"/>
          </a:p>
        </p:txBody>
      </p:sp>
    </p:spTree>
    <p:extLst>
      <p:ext uri="{BB962C8B-B14F-4D97-AF65-F5344CB8AC3E}">
        <p14:creationId xmlns:p14="http://schemas.microsoft.com/office/powerpoint/2010/main" val="29519046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question is perhaps the most radicalizing aspect of digital access. It is likely that even a decade ago few librarians thought they would have to ask not only what a good book is, but actually what is a book? This has now become an issue as libraries struggle to maintain maximum access for children to books but are uncertain when an online book with animated figures, sound, and moving objects, ceases to be a book at all. And, also, librarians are faced with a cacophony of conflicting opinions about whether those that are deemed books promote or hinder reading. </a:t>
            </a:r>
            <a:endParaRPr lang="en-US" dirty="0" smtClean="0"/>
          </a:p>
          <a:p>
            <a:endParaRPr lang="en-US" dirty="0"/>
          </a:p>
          <a:p>
            <a:r>
              <a:rPr lang="en-US" dirty="0" smtClean="0"/>
              <a:t>Research </a:t>
            </a:r>
            <a:r>
              <a:rPr lang="en-US" dirty="0"/>
              <a:t>is only beginning to appear and is sure to report conflicting results, but in one small randomized study conducted by a reading coach in University City, </a:t>
            </a:r>
            <a:r>
              <a:rPr lang="en-US" dirty="0" err="1"/>
              <a:t>OhioMissouri</a:t>
            </a:r>
            <a:r>
              <a:rPr lang="en-US" dirty="0"/>
              <a:t>, children reading Tumblebook ebooks scored 23 points ahead of those in the control group three months into the study and were able to exit the problem  in five months, two months ahead of the children in the control group (Guernsey 2011).  According to the annual School Library Journal technology survey, in 2011 a majority of high school libraries had purchased ebooks (64 percent%), while only 29 percent% of elementary school libraries had invested in this format.  And what about the young information seekers?  Teens are somewhat on the fence but many find the format cool (Springen 2011). The major barrier now lies neither with the libraries nor the youth, but with the policies of publishers and distributors, </a:t>
            </a:r>
          </a:p>
        </p:txBody>
      </p:sp>
      <p:sp>
        <p:nvSpPr>
          <p:cNvPr id="4" name="Slide Number Placeholder 3"/>
          <p:cNvSpPr>
            <a:spLocks noGrp="1"/>
          </p:cNvSpPr>
          <p:nvPr>
            <p:ph type="sldNum" sz="quarter" idx="10"/>
          </p:nvPr>
        </p:nvSpPr>
        <p:spPr/>
        <p:txBody>
          <a:bodyPr/>
          <a:lstStyle/>
          <a:p>
            <a:fld id="{36E1A687-0FAF-4675-80D8-B98A8E1F57F2}" type="slidenum">
              <a:rPr lang="en-US" smtClean="0"/>
              <a:t>28</a:t>
            </a:fld>
            <a:endParaRPr lang="en-US"/>
          </a:p>
        </p:txBody>
      </p:sp>
      <p:sp>
        <p:nvSpPr>
          <p:cNvPr id="5" name="Footer Placeholder 4"/>
          <p:cNvSpPr>
            <a:spLocks noGrp="1"/>
          </p:cNvSpPr>
          <p:nvPr>
            <p:ph type="ftr" sz="quarter" idx="11"/>
          </p:nvPr>
        </p:nvSpPr>
        <p:spPr/>
        <p:txBody>
          <a:bodyPr/>
          <a:lstStyle/>
          <a:p>
            <a:r>
              <a:rPr lang="en-US" smtClean="0"/>
              <a:t>Eliza T. Dresang &amp; Liz Mills</a:t>
            </a:r>
            <a:endParaRPr lang="en-US"/>
          </a:p>
        </p:txBody>
      </p:sp>
    </p:spTree>
    <p:extLst>
      <p:ext uri="{BB962C8B-B14F-4D97-AF65-F5344CB8AC3E}">
        <p14:creationId xmlns:p14="http://schemas.microsoft.com/office/powerpoint/2010/main" val="29519046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other way in which libraries’ roles have adapted to the Internet-dominated, media-rich, participatory culture is in protecting children’s right to access information in an arena that is even more frightening to some adult users than books are or ever were. In the past two decades children’s print books have expanded to contain topics previously thought taboo (Dresang 1999). To the surprise of some, however, documented book challenges have declined during the 21st century to date, a decrease of 47 percent% between the 2000 and 2010 according to the website of the ALA Office of Intellectual Freedom (ALA 2011) as shown in Figure 1. </a:t>
            </a:r>
            <a:endParaRPr lang="en-US" dirty="0" smtClean="0"/>
          </a:p>
          <a:p>
            <a:endParaRPr lang="en-US" dirty="0" smtClean="0"/>
          </a:p>
          <a:p>
            <a:r>
              <a:rPr lang="en-US" dirty="0" smtClean="0"/>
              <a:t>On </a:t>
            </a:r>
            <a:r>
              <a:rPr lang="en-US" dirty="0"/>
              <a:t>the other hand, the Internet has brought a depth and breadth of material previously unavailable, forcing libraries to be mindful constantly of protecting access for youth, protecting their privacy, and at the same time remaining within the boundaries of the law. Filters are required on all school computers in order for schools to receive federal funding.” Astute digital age librarians adjust the settings to allow the greatest access legally possible. In public libraries only one computer has to be filtered. The ALA has a number of interpretations of the Library Bills of Rights, underscoring protecting the right of youth to free speech and access. The June 2011 issue of the </a:t>
            </a:r>
            <a:r>
              <a:rPr lang="en-US" i="1" dirty="0"/>
              <a:t>Voice of Youth Advocates,</a:t>
            </a:r>
            <a:r>
              <a:rPr lang="en-US" dirty="0"/>
              <a:t> a journal for those interested in youth and their access to libraries, contains articles from librarians, authors and others. Even with the radicalizing of both offline and online resources, stalwart librarians who believe in the rights of youth take on this challenge and make it their duty to stay informed. It is part of believing that children are capable.</a:t>
            </a:r>
          </a:p>
        </p:txBody>
      </p:sp>
      <p:sp>
        <p:nvSpPr>
          <p:cNvPr id="4" name="Slide Number Placeholder 3"/>
          <p:cNvSpPr>
            <a:spLocks noGrp="1"/>
          </p:cNvSpPr>
          <p:nvPr>
            <p:ph type="sldNum" sz="quarter" idx="10"/>
          </p:nvPr>
        </p:nvSpPr>
        <p:spPr/>
        <p:txBody>
          <a:bodyPr/>
          <a:lstStyle/>
          <a:p>
            <a:fld id="{36E1A687-0FAF-4675-80D8-B98A8E1F57F2}" type="slidenum">
              <a:rPr lang="en-US" smtClean="0"/>
              <a:t>29</a:t>
            </a:fld>
            <a:endParaRPr lang="en-US"/>
          </a:p>
        </p:txBody>
      </p:sp>
      <p:sp>
        <p:nvSpPr>
          <p:cNvPr id="5" name="Footer Placeholder 4"/>
          <p:cNvSpPr>
            <a:spLocks noGrp="1"/>
          </p:cNvSpPr>
          <p:nvPr>
            <p:ph type="ftr" sz="quarter" idx="11"/>
          </p:nvPr>
        </p:nvSpPr>
        <p:spPr/>
        <p:txBody>
          <a:bodyPr/>
          <a:lstStyle/>
          <a:p>
            <a:r>
              <a:rPr lang="en-US" smtClean="0"/>
              <a:t>Eliza T. Dresang &amp; Liz Mills</a:t>
            </a:r>
            <a:endParaRPr lang="en-US"/>
          </a:p>
        </p:txBody>
      </p:sp>
    </p:spTree>
    <p:extLst>
      <p:ext uri="{BB962C8B-B14F-4D97-AF65-F5344CB8AC3E}">
        <p14:creationId xmlns:p14="http://schemas.microsoft.com/office/powerpoint/2010/main" val="29519046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Are libraries  for youth irrelevant in the internet age? According to the latest available statistics, 17,500  public library facilities  and 81,900 public school libraries  that serve youth in the US. In comparison there are in the same time period an estimated 14,000 McDonalds outlets in the US . ).  In public libraries there were 2,.4 million programs for children (attended by 61.6  million children), and 260,000 programs for young adults, attended by 4.4 million teens. Judging by numbers alone, at least in the US, libraries continue to have a significant presence in the lives of youth.</a:t>
            </a:r>
          </a:p>
        </p:txBody>
      </p:sp>
      <p:sp>
        <p:nvSpPr>
          <p:cNvPr id="4" name="Slide Number Placeholder 3"/>
          <p:cNvSpPr>
            <a:spLocks noGrp="1"/>
          </p:cNvSpPr>
          <p:nvPr>
            <p:ph type="sldNum" sz="quarter" idx="10"/>
          </p:nvPr>
        </p:nvSpPr>
        <p:spPr/>
        <p:txBody>
          <a:bodyPr/>
          <a:lstStyle/>
          <a:p>
            <a:fld id="{36E1A687-0FAF-4675-80D8-B98A8E1F57F2}" type="slidenum">
              <a:rPr lang="en-US" smtClean="0"/>
              <a:t>3</a:t>
            </a:fld>
            <a:endParaRPr lang="en-US"/>
          </a:p>
        </p:txBody>
      </p:sp>
      <p:sp>
        <p:nvSpPr>
          <p:cNvPr id="5" name="Footer Placeholder 4"/>
          <p:cNvSpPr>
            <a:spLocks noGrp="1"/>
          </p:cNvSpPr>
          <p:nvPr>
            <p:ph type="ftr" sz="quarter" idx="11"/>
          </p:nvPr>
        </p:nvSpPr>
        <p:spPr/>
        <p:txBody>
          <a:bodyPr/>
          <a:lstStyle/>
          <a:p>
            <a:r>
              <a:rPr lang="en-US" smtClean="0"/>
              <a:t>Eliza T. Dresang &amp; Liz Mills</a:t>
            </a:r>
            <a:endParaRPr lang="en-US"/>
          </a:p>
        </p:txBody>
      </p:sp>
    </p:spTree>
    <p:extLst>
      <p:ext uri="{BB962C8B-B14F-4D97-AF65-F5344CB8AC3E}">
        <p14:creationId xmlns:p14="http://schemas.microsoft.com/office/powerpoint/2010/main" val="24523815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Libraries have changed but they are anything but disappearing</a:t>
            </a:r>
          </a:p>
          <a:p>
            <a:r>
              <a:rPr lang="en-US" dirty="0" smtClean="0"/>
              <a:t>How</a:t>
            </a:r>
            <a:r>
              <a:rPr lang="en-US" baseline="0" dirty="0" smtClean="0"/>
              <a:t> have they changed for youth in the 21</a:t>
            </a:r>
            <a:r>
              <a:rPr lang="en-US" baseline="30000" dirty="0" smtClean="0"/>
              <a:t>st</a:t>
            </a:r>
            <a:r>
              <a:rPr lang="en-US" baseline="0" dirty="0" smtClean="0"/>
              <a:t> century?</a:t>
            </a:r>
          </a:p>
          <a:p>
            <a:r>
              <a:rPr lang="en-US" baseline="0" dirty="0" smtClean="0"/>
              <a:t>They have become learning labs as well as labs for learning</a:t>
            </a:r>
          </a:p>
          <a:p>
            <a:r>
              <a:rPr lang="en-US" baseline="0" dirty="0" smtClean="0"/>
              <a:t>They have become literacy leaders</a:t>
            </a:r>
          </a:p>
          <a:p>
            <a:r>
              <a:rPr lang="en-US" baseline="0" dirty="0" smtClean="0"/>
              <a:t>They have taken on radicalizing of resources.</a:t>
            </a:r>
          </a:p>
          <a:p>
            <a:endParaRPr lang="en-US" dirty="0"/>
          </a:p>
        </p:txBody>
      </p:sp>
      <p:sp>
        <p:nvSpPr>
          <p:cNvPr id="4" name="Slide Number Placeholder 3"/>
          <p:cNvSpPr>
            <a:spLocks noGrp="1"/>
          </p:cNvSpPr>
          <p:nvPr>
            <p:ph type="sldNum" sz="quarter" idx="10"/>
          </p:nvPr>
        </p:nvSpPr>
        <p:spPr/>
        <p:txBody>
          <a:bodyPr/>
          <a:lstStyle/>
          <a:p>
            <a:fld id="{36E1A687-0FAF-4675-80D8-B98A8E1F57F2}" type="slidenum">
              <a:rPr lang="en-US" smtClean="0"/>
              <a:t>30</a:t>
            </a:fld>
            <a:endParaRPr lang="en-US"/>
          </a:p>
        </p:txBody>
      </p:sp>
      <p:sp>
        <p:nvSpPr>
          <p:cNvPr id="5" name="Footer Placeholder 4"/>
          <p:cNvSpPr>
            <a:spLocks noGrp="1"/>
          </p:cNvSpPr>
          <p:nvPr>
            <p:ph type="ftr" sz="quarter" idx="11"/>
          </p:nvPr>
        </p:nvSpPr>
        <p:spPr/>
        <p:txBody>
          <a:bodyPr/>
          <a:lstStyle/>
          <a:p>
            <a:r>
              <a:rPr lang="en-US" smtClean="0"/>
              <a:t>Eliza T. Dresang &amp; Liz Mills</a:t>
            </a:r>
            <a:endParaRPr lang="en-US"/>
          </a:p>
        </p:txBody>
      </p:sp>
    </p:spTree>
    <p:extLst>
      <p:ext uri="{BB962C8B-B14F-4D97-AF65-F5344CB8AC3E}">
        <p14:creationId xmlns:p14="http://schemas.microsoft.com/office/powerpoint/2010/main" val="36398282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E1A687-0FAF-4675-80D8-B98A8E1F57F2}" type="slidenum">
              <a:rPr lang="en-US" smtClean="0"/>
              <a:t>4</a:t>
            </a:fld>
            <a:endParaRPr lang="en-US"/>
          </a:p>
        </p:txBody>
      </p:sp>
      <p:sp>
        <p:nvSpPr>
          <p:cNvPr id="5" name="Footer Placeholder 4"/>
          <p:cNvSpPr>
            <a:spLocks noGrp="1"/>
          </p:cNvSpPr>
          <p:nvPr>
            <p:ph type="ftr" sz="quarter" idx="11"/>
          </p:nvPr>
        </p:nvSpPr>
        <p:spPr/>
        <p:txBody>
          <a:bodyPr/>
          <a:lstStyle/>
          <a:p>
            <a:r>
              <a:rPr lang="en-US" smtClean="0"/>
              <a:t>Eliza T. Dresang &amp; Liz Mills</a:t>
            </a:r>
            <a:endParaRPr lang="en-US"/>
          </a:p>
        </p:txBody>
      </p:sp>
    </p:spTree>
    <p:extLst>
      <p:ext uri="{BB962C8B-B14F-4D97-AF65-F5344CB8AC3E}">
        <p14:creationId xmlns:p14="http://schemas.microsoft.com/office/powerpoint/2010/main" val="38658733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delving beyond these statistics, what has changed about the roles of libraries in children’s and teen’s information </a:t>
            </a:r>
            <a:r>
              <a:rPr lang="en-US" dirty="0" err="1"/>
              <a:t>behaviour</a:t>
            </a:r>
            <a:r>
              <a:rPr lang="en-US" dirty="0"/>
              <a:t> in the Internet-dominated, media-rich participatory culture?  How have libraries adapted to the needs, interests, and information -seeking, use, and creating of youth in the digitally saturated environment of the 21st century?</a:t>
            </a:r>
          </a:p>
        </p:txBody>
      </p:sp>
      <p:sp>
        <p:nvSpPr>
          <p:cNvPr id="4" name="Slide Number Placeholder 3"/>
          <p:cNvSpPr>
            <a:spLocks noGrp="1"/>
          </p:cNvSpPr>
          <p:nvPr>
            <p:ph type="sldNum" sz="quarter" idx="10"/>
          </p:nvPr>
        </p:nvSpPr>
        <p:spPr/>
        <p:txBody>
          <a:bodyPr/>
          <a:lstStyle/>
          <a:p>
            <a:fld id="{36E1A687-0FAF-4675-80D8-B98A8E1F57F2}" type="slidenum">
              <a:rPr lang="en-US" smtClean="0"/>
              <a:t>5</a:t>
            </a:fld>
            <a:endParaRPr lang="en-US"/>
          </a:p>
        </p:txBody>
      </p:sp>
      <p:sp>
        <p:nvSpPr>
          <p:cNvPr id="5" name="Footer Placeholder 4"/>
          <p:cNvSpPr>
            <a:spLocks noGrp="1"/>
          </p:cNvSpPr>
          <p:nvPr>
            <p:ph type="ftr" sz="quarter" idx="11"/>
          </p:nvPr>
        </p:nvSpPr>
        <p:spPr/>
        <p:txBody>
          <a:bodyPr/>
          <a:lstStyle/>
          <a:p>
            <a:r>
              <a:rPr lang="en-US" smtClean="0"/>
              <a:t>Eliza T. Dresang &amp; Liz Mills</a:t>
            </a:r>
            <a:endParaRPr lang="en-US"/>
          </a:p>
        </p:txBody>
      </p:sp>
    </p:spTree>
    <p:extLst>
      <p:ext uri="{BB962C8B-B14F-4D97-AF65-F5344CB8AC3E}">
        <p14:creationId xmlns:p14="http://schemas.microsoft.com/office/powerpoint/2010/main" val="13369792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 research reported occurred largely in the US but has lessons applicable to potential roles for libraries wherever digital age youth and libraries connect. </a:t>
            </a:r>
            <a:r>
              <a:rPr lang="en-US" dirty="0"/>
              <a:t>Underlying these changes are some assumptions about youth to keep in mind when reflecting on the roles that libraries for youth play in the 21</a:t>
            </a:r>
            <a:r>
              <a:rPr lang="en-US" baseline="30000" dirty="0"/>
              <a:t>st</a:t>
            </a:r>
            <a:r>
              <a:rPr lang="en-US" dirty="0"/>
              <a:t> Century</a:t>
            </a:r>
            <a:r>
              <a:rPr lang="en-US" dirty="0" smtClean="0"/>
              <a:t>.</a:t>
            </a:r>
          </a:p>
          <a:p>
            <a:endParaRPr lang="en-US" dirty="0"/>
          </a:p>
          <a:p>
            <a:r>
              <a:rPr lang="en-US" dirty="0" smtClean="0"/>
              <a:t>ITO:  one </a:t>
            </a:r>
            <a:r>
              <a:rPr lang="en-US" dirty="0"/>
              <a:t>of the important outcomes of youth participation in many online practices is they have an opportunity to interact with adults who are outside of their usual circle of family and school-based adult relationships”(24). She “argues against the trivialization of children’s media culture and sees it as a site of child-and-youth creativity and social action</a:t>
            </a:r>
          </a:p>
          <a:p>
            <a:endParaRPr lang="en-US" dirty="0"/>
          </a:p>
        </p:txBody>
      </p:sp>
      <p:sp>
        <p:nvSpPr>
          <p:cNvPr id="4" name="Slide Number Placeholder 3"/>
          <p:cNvSpPr>
            <a:spLocks noGrp="1"/>
          </p:cNvSpPr>
          <p:nvPr>
            <p:ph type="sldNum" sz="quarter" idx="10"/>
          </p:nvPr>
        </p:nvSpPr>
        <p:spPr/>
        <p:txBody>
          <a:bodyPr/>
          <a:lstStyle/>
          <a:p>
            <a:fld id="{36E1A687-0FAF-4675-80D8-B98A8E1F57F2}" type="slidenum">
              <a:rPr lang="en-US" smtClean="0"/>
              <a:t>6</a:t>
            </a:fld>
            <a:endParaRPr lang="en-US"/>
          </a:p>
        </p:txBody>
      </p:sp>
      <p:sp>
        <p:nvSpPr>
          <p:cNvPr id="5" name="Footer Placeholder 4"/>
          <p:cNvSpPr>
            <a:spLocks noGrp="1"/>
          </p:cNvSpPr>
          <p:nvPr>
            <p:ph type="ftr" sz="quarter" idx="11"/>
          </p:nvPr>
        </p:nvSpPr>
        <p:spPr/>
        <p:txBody>
          <a:bodyPr/>
          <a:lstStyle/>
          <a:p>
            <a:r>
              <a:rPr lang="en-US" smtClean="0"/>
              <a:t>Eliza T. Dresang &amp; Liz Mills</a:t>
            </a:r>
            <a:endParaRPr lang="en-US"/>
          </a:p>
        </p:txBody>
      </p:sp>
    </p:spTree>
    <p:extLst>
      <p:ext uri="{BB962C8B-B14F-4D97-AF65-F5344CB8AC3E}">
        <p14:creationId xmlns:p14="http://schemas.microsoft.com/office/powerpoint/2010/main" val="19687738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does this mean to you ?</a:t>
            </a:r>
          </a:p>
          <a:p>
            <a:endParaRPr lang="en-US" dirty="0" smtClean="0"/>
          </a:p>
          <a:p>
            <a:r>
              <a:rPr lang="en-US" dirty="0" smtClean="0"/>
              <a:t>In the 21</a:t>
            </a:r>
            <a:r>
              <a:rPr lang="en-US" baseline="30000" dirty="0" smtClean="0"/>
              <a:t>st</a:t>
            </a:r>
            <a:r>
              <a:rPr lang="en-US" dirty="0" smtClean="0"/>
              <a:t> century </a:t>
            </a:r>
            <a:r>
              <a:rPr lang="en-US" dirty="0"/>
              <a:t>Libraries serve both as partners in research and as laboratories for field testing research conducted elsewhere. </a:t>
            </a:r>
          </a:p>
          <a:p>
            <a:r>
              <a:rPr lang="en-US" dirty="0"/>
              <a:t>First 21</a:t>
            </a:r>
            <a:r>
              <a:rPr lang="en-US" baseline="30000" dirty="0"/>
              <a:t>st</a:t>
            </a:r>
            <a:r>
              <a:rPr lang="en-US" dirty="0"/>
              <a:t> century change --- </a:t>
            </a:r>
          </a:p>
          <a:p>
            <a:endParaRPr lang="en-US" dirty="0" smtClean="0"/>
          </a:p>
          <a:p>
            <a:endParaRPr lang="en-US" dirty="0"/>
          </a:p>
          <a:p>
            <a:r>
              <a:rPr lang="en-US" dirty="0" smtClean="0"/>
              <a:t>Two </a:t>
            </a:r>
            <a:r>
              <a:rPr lang="en-US" dirty="0"/>
              <a:t>compilations of research on Youth Information Behavior were published during the first decade of the 21</a:t>
            </a:r>
            <a:r>
              <a:rPr lang="en-US" baseline="30000" dirty="0"/>
              <a:t>st</a:t>
            </a:r>
            <a:r>
              <a:rPr lang="en-US" dirty="0"/>
              <a:t> century (Chelton and Cool 2004; Chelton and Cool 2007). The 2004 volume focuses on research in school library settings, largely with youth carrying out projects required of them in an instructional context, while the 2007 tome incorporates five chapters on every day, informal information </a:t>
            </a:r>
            <a:r>
              <a:rPr lang="en-US" dirty="0" err="1"/>
              <a:t>behaviour</a:t>
            </a:r>
            <a:r>
              <a:rPr lang="en-US" dirty="0"/>
              <a:t> of youth. No work in either book includes research in public library settings, </a:t>
            </a:r>
            <a:endParaRPr lang="en-US" dirty="0" smtClean="0"/>
          </a:p>
          <a:p>
            <a:endParaRPr lang="en-US" dirty="0"/>
          </a:p>
          <a:p>
            <a:r>
              <a:rPr lang="en-US" dirty="0" smtClean="0"/>
              <a:t>so </a:t>
            </a:r>
            <a:r>
              <a:rPr lang="en-US" dirty="0"/>
              <a:t>the presence of such studies </a:t>
            </a:r>
            <a:r>
              <a:rPr lang="en-US" dirty="0" err="1" smtClean="0"/>
              <a:t>I”ll</a:t>
            </a:r>
            <a:r>
              <a:rPr lang="en-US" dirty="0" smtClean="0"/>
              <a:t>  talk about today marks </a:t>
            </a:r>
            <a:r>
              <a:rPr lang="en-US" dirty="0"/>
              <a:t>a move to greater diversity of setting in the study of youth information </a:t>
            </a:r>
            <a:r>
              <a:rPr lang="en-US" dirty="0" err="1"/>
              <a:t>behaviour</a:t>
            </a:r>
            <a:r>
              <a:rPr lang="en-US" dirty="0"/>
              <a:t>. </a:t>
            </a:r>
          </a:p>
        </p:txBody>
      </p:sp>
      <p:sp>
        <p:nvSpPr>
          <p:cNvPr id="4" name="Slide Number Placeholder 3"/>
          <p:cNvSpPr>
            <a:spLocks noGrp="1"/>
          </p:cNvSpPr>
          <p:nvPr>
            <p:ph type="sldNum" sz="quarter" idx="10"/>
          </p:nvPr>
        </p:nvSpPr>
        <p:spPr>
          <a:xfrm>
            <a:off x="4010343" y="8505782"/>
            <a:ext cx="3066732" cy="447753"/>
          </a:xfrm>
        </p:spPr>
        <p:txBody>
          <a:bodyPr/>
          <a:lstStyle/>
          <a:p>
            <a:fld id="{36E1A687-0FAF-4675-80D8-B98A8E1F57F2}" type="slidenum">
              <a:rPr lang="en-US" smtClean="0"/>
              <a:t>7</a:t>
            </a:fld>
            <a:endParaRPr lang="en-US"/>
          </a:p>
        </p:txBody>
      </p:sp>
      <p:sp>
        <p:nvSpPr>
          <p:cNvPr id="5" name="Footer Placeholder 4"/>
          <p:cNvSpPr>
            <a:spLocks noGrp="1"/>
          </p:cNvSpPr>
          <p:nvPr>
            <p:ph type="ftr" sz="quarter" idx="11"/>
          </p:nvPr>
        </p:nvSpPr>
        <p:spPr/>
        <p:txBody>
          <a:bodyPr/>
          <a:lstStyle/>
          <a:p>
            <a:r>
              <a:rPr lang="en-US" smtClean="0"/>
              <a:t>Eliza T. Dresang &amp; Liz Mills</a:t>
            </a:r>
            <a:endParaRPr lang="en-US"/>
          </a:p>
        </p:txBody>
      </p:sp>
    </p:spTree>
    <p:extLst>
      <p:ext uri="{BB962C8B-B14F-4D97-AF65-F5344CB8AC3E}">
        <p14:creationId xmlns:p14="http://schemas.microsoft.com/office/powerpoint/2010/main" val="8616296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decades not much research focused on youth in libraries, especially not on information </a:t>
            </a:r>
            <a:r>
              <a:rPr lang="en-US" dirty="0" err="1"/>
              <a:t>behaviour</a:t>
            </a:r>
            <a:r>
              <a:rPr lang="en-US" dirty="0"/>
              <a:t> in libraries, and libraries were not much interested in research; everyone  knew that libraries were good for youth and that was </a:t>
            </a:r>
            <a:r>
              <a:rPr lang="en-US" dirty="0" err="1"/>
              <a:t>thaT</a:t>
            </a:r>
            <a:r>
              <a:rPr lang="en-US" dirty="0"/>
              <a:t> </a:t>
            </a:r>
          </a:p>
          <a:p>
            <a:r>
              <a:rPr lang="en-US" dirty="0"/>
              <a:t>That perspective has changed dramatically over the past two plus decades. The digital age and the realization of youth capabilities in relation to new media has brought with it an increased interest in research about youth information </a:t>
            </a:r>
            <a:r>
              <a:rPr lang="en-US" dirty="0" err="1"/>
              <a:t>behaviour</a:t>
            </a:r>
            <a:r>
              <a:rPr lang="en-US" dirty="0"/>
              <a:t> in a library environment  from both scholars and library staff. </a:t>
            </a:r>
          </a:p>
          <a:p>
            <a:endParaRPr lang="en-US" dirty="0"/>
          </a:p>
          <a:p>
            <a:r>
              <a:rPr lang="en-US" dirty="0"/>
              <a:t>The attention that researchers are now paying to research in both school and public libraries has promoted the role of libraries as labs for learning about learning and about the information behavior of digital age you</a:t>
            </a:r>
            <a:r>
              <a:rPr lang="en-US" i="1" dirty="0"/>
              <a:t>t</a:t>
            </a:r>
            <a:r>
              <a:rPr lang="en-US" dirty="0"/>
              <a:t>h as well as places where young people </a:t>
            </a:r>
            <a:r>
              <a:rPr lang="en-US" dirty="0" smtClean="0"/>
              <a:t>learn</a:t>
            </a:r>
          </a:p>
          <a:p>
            <a:endParaRPr lang="en-US" dirty="0"/>
          </a:p>
          <a:p>
            <a:endParaRPr lang="en-US" dirty="0" smtClean="0"/>
          </a:p>
          <a:p>
            <a:endParaRPr lang="en-US" dirty="0"/>
          </a:p>
        </p:txBody>
      </p:sp>
      <p:sp>
        <p:nvSpPr>
          <p:cNvPr id="4" name="Slide Number Placeholder 3"/>
          <p:cNvSpPr>
            <a:spLocks noGrp="1"/>
          </p:cNvSpPr>
          <p:nvPr>
            <p:ph type="sldNum" sz="quarter" idx="10"/>
          </p:nvPr>
        </p:nvSpPr>
        <p:spPr/>
        <p:txBody>
          <a:bodyPr/>
          <a:lstStyle/>
          <a:p>
            <a:fld id="{36E1A687-0FAF-4675-80D8-B98A8E1F57F2}" type="slidenum">
              <a:rPr lang="en-US" smtClean="0"/>
              <a:t>8</a:t>
            </a:fld>
            <a:endParaRPr lang="en-US"/>
          </a:p>
        </p:txBody>
      </p:sp>
      <p:sp>
        <p:nvSpPr>
          <p:cNvPr id="5" name="Footer Placeholder 4"/>
          <p:cNvSpPr>
            <a:spLocks noGrp="1"/>
          </p:cNvSpPr>
          <p:nvPr>
            <p:ph type="ftr" sz="quarter" idx="11"/>
          </p:nvPr>
        </p:nvSpPr>
        <p:spPr/>
        <p:txBody>
          <a:bodyPr/>
          <a:lstStyle/>
          <a:p>
            <a:r>
              <a:rPr lang="en-US" smtClean="0"/>
              <a:t>Eliza T. Dresang &amp; Liz Mills</a:t>
            </a:r>
            <a:endParaRPr lang="en-US"/>
          </a:p>
        </p:txBody>
      </p:sp>
    </p:spTree>
    <p:extLst>
      <p:ext uri="{BB962C8B-B14F-4D97-AF65-F5344CB8AC3E}">
        <p14:creationId xmlns:p14="http://schemas.microsoft.com/office/powerpoint/2010/main" val="15273262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Ito explains. . . we move beyond a simple socialization model in which children are passive recipients of dominant and ‘adult’ ideologies and norms, and instead we deploy what Corsaro calls an Interpretive Reproduction model.  In this model . . .we seek to give voice to children and youth who. . .have often not been heard (Ito 2010, 23). </a:t>
            </a:r>
            <a:endParaRPr lang="en-US" dirty="0" smtClean="0"/>
          </a:p>
          <a:p>
            <a:endParaRPr lang="en-US" dirty="0"/>
          </a:p>
          <a:p>
            <a:r>
              <a:rPr lang="en-US" dirty="0"/>
              <a:t>The </a:t>
            </a:r>
            <a:r>
              <a:rPr lang="en-US" dirty="0" smtClean="0"/>
              <a:t>, of a multi-year study of youth use of digital media in and outside of school  </a:t>
            </a:r>
            <a:r>
              <a:rPr lang="en-US" dirty="0"/>
              <a:t>published in commercial printed and ebook formats, but also free online, with the title </a:t>
            </a:r>
            <a:r>
              <a:rPr lang="en-US" i="1" dirty="0"/>
              <a:t>Hanging Out, Messing Around, Geeking Out</a:t>
            </a:r>
            <a:r>
              <a:rPr lang="en-US" dirty="0"/>
              <a:t> (Ito 2010)  </a:t>
            </a:r>
            <a:r>
              <a:rPr lang="en-US" dirty="0" smtClean="0"/>
              <a:t>is of </a:t>
            </a:r>
            <a:r>
              <a:rPr lang="en-US" dirty="0"/>
              <a:t>monumental importance to libraries in defining their role in the information </a:t>
            </a:r>
            <a:r>
              <a:rPr lang="en-US" dirty="0" err="1"/>
              <a:t>behaviour</a:t>
            </a:r>
            <a:r>
              <a:rPr lang="en-US" dirty="0"/>
              <a:t> of youth  Both copies are checked out of UW libraries and the PDF link in the citation no longer works.</a:t>
            </a:r>
          </a:p>
          <a:p>
            <a:endParaRPr lang="en-US" dirty="0" smtClean="0"/>
          </a:p>
          <a:p>
            <a:r>
              <a:rPr lang="en-US" dirty="0" smtClean="0"/>
              <a:t>[STOP] Talk about terms in library setting</a:t>
            </a:r>
          </a:p>
          <a:p>
            <a:endParaRPr lang="en-US" dirty="0"/>
          </a:p>
          <a:p>
            <a:r>
              <a:rPr lang="en-US" dirty="0"/>
              <a:t>‘Hanging out’ has to do with getting together with friends; media is often the connecting device. ‘Messing around’ moves toward a more serious engagement with new </a:t>
            </a:r>
            <a:r>
              <a:rPr lang="en-US" dirty="0" smtClean="0"/>
              <a:t>media; </a:t>
            </a:r>
            <a:r>
              <a:rPr lang="en-US" dirty="0"/>
              <a:t>Messing around can also involve producing or creating. (Ito et al. 2010, 66).  The third mode or genre represents the most focused form of </a:t>
            </a:r>
            <a:r>
              <a:rPr lang="en-US" dirty="0" err="1"/>
              <a:t>informaion</a:t>
            </a:r>
            <a:r>
              <a:rPr lang="en-US" dirty="0"/>
              <a:t> behavior. ‘Geeking out’ is “a more serious engagement with media or technology</a:t>
            </a:r>
            <a:r>
              <a:rPr lang="en-US" dirty="0" smtClean="0"/>
              <a:t>”(</a:t>
            </a:r>
          </a:p>
        </p:txBody>
      </p:sp>
      <p:sp>
        <p:nvSpPr>
          <p:cNvPr id="4" name="Slide Number Placeholder 3"/>
          <p:cNvSpPr>
            <a:spLocks noGrp="1"/>
          </p:cNvSpPr>
          <p:nvPr>
            <p:ph type="sldNum" sz="quarter" idx="10"/>
          </p:nvPr>
        </p:nvSpPr>
        <p:spPr/>
        <p:txBody>
          <a:bodyPr/>
          <a:lstStyle/>
          <a:p>
            <a:fld id="{36E1A687-0FAF-4675-80D8-B98A8E1F57F2}" type="slidenum">
              <a:rPr lang="en-US" smtClean="0"/>
              <a:t>9</a:t>
            </a:fld>
            <a:endParaRPr lang="en-US"/>
          </a:p>
        </p:txBody>
      </p:sp>
      <p:sp>
        <p:nvSpPr>
          <p:cNvPr id="5" name="Footer Placeholder 4"/>
          <p:cNvSpPr>
            <a:spLocks noGrp="1"/>
          </p:cNvSpPr>
          <p:nvPr>
            <p:ph type="ftr" sz="quarter" idx="11"/>
          </p:nvPr>
        </p:nvSpPr>
        <p:spPr/>
        <p:txBody>
          <a:bodyPr/>
          <a:lstStyle/>
          <a:p>
            <a:r>
              <a:rPr lang="en-US" smtClean="0"/>
              <a:t>Eliza T. Dresang &amp; Liz Mills</a:t>
            </a:r>
            <a:endParaRPr lang="en-US"/>
          </a:p>
        </p:txBody>
      </p:sp>
    </p:spTree>
    <p:extLst>
      <p:ext uri="{BB962C8B-B14F-4D97-AF65-F5344CB8AC3E}">
        <p14:creationId xmlns:p14="http://schemas.microsoft.com/office/powerpoint/2010/main" val="32881377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pPr algn="ctr" eaLnBrk="1" latinLnBrk="0" hangingPunct="1"/>
            <a:fld id="{23A271A1-F6D6-438B-A432-4747EE7ECD40}" type="datetimeFigureOut">
              <a:rPr lang="en-US" smtClean="0"/>
              <a:pPr algn="ctr" eaLnBrk="1" latinLnBrk="0" hangingPunct="1"/>
              <a:t>10/27/2012</a:t>
            </a:fld>
            <a:endParaRPr lang="en-US" sz="2000" dirty="0">
              <a:solidFill>
                <a:srgbClr val="FFFFFF"/>
              </a:solidFill>
            </a:endParaRPr>
          </a:p>
        </p:txBody>
      </p:sp>
      <p:sp>
        <p:nvSpPr>
          <p:cNvPr id="17" name="Footer Placeholder 16"/>
          <p:cNvSpPr>
            <a:spLocks noGrp="1"/>
          </p:cNvSpPr>
          <p:nvPr>
            <p:ph type="ftr" sz="quarter" idx="11"/>
          </p:nvPr>
        </p:nvSpPr>
        <p:spPr/>
        <p:txBody>
          <a:bodyPr/>
          <a:lstStyle/>
          <a:p>
            <a:pPr algn="r" eaLnBrk="1" latinLnBrk="0" hangingPunct="1"/>
            <a:endParaRPr kumimoji="0" lang="en-US" dirty="0">
              <a:solidFill>
                <a:schemeClr val="tx2"/>
              </a:solidFill>
            </a:endParaRPr>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F0C94032-CD4C-4C25-B0C2-CEC720522D92}" type="slidenum">
              <a:rPr kumimoji="0" lang="en-US" smtClean="0"/>
              <a:pPr eaLnBrk="1" latinLnBrk="0" hangingPunct="1"/>
              <a:t>‹#›</a:t>
            </a:fld>
            <a:endParaRPr kumimoji="0" lang="en-US" dirty="0">
              <a:solidFill>
                <a:schemeClr val="tx2"/>
              </a:solidFill>
            </a:endParaRPr>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23A271A1-F6D6-438B-A432-4747EE7ECD40}" type="datetimeFigureOut">
              <a:rPr lang="en-US" smtClean="0"/>
              <a:pPr eaLnBrk="1" latinLnBrk="0" hangingPunct="1"/>
              <a:t>10/27/2012</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F0C94032-CD4C-4C25-B0C2-CEC720522D92}" type="slidenum">
              <a:rPr kumimoji="0" lang="en-US" smtClean="0"/>
              <a:pPr eaLnBrk="1" latinLnBrk="0" hangingPunct="1"/>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F0C94032-CD4C-4C25-B0C2-CEC720522D92}" type="slidenum">
              <a:rPr kumimoji="0" lang="en-US" smtClean="0"/>
              <a:pPr eaLnBrk="1" latinLnBrk="0" hangingPunct="1"/>
              <a:t>‹#›</a:t>
            </a:fld>
            <a:endParaRPr kumimoji="0" lang="en-US" dirty="0"/>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23A271A1-F6D6-438B-A432-4747EE7ECD40}" type="datetimeFigureOut">
              <a:rPr lang="en-US" smtClean="0"/>
              <a:pPr eaLnBrk="1" latinLnBrk="0" hangingPunct="1"/>
              <a:t>10/27/2012</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pPr eaLnBrk="1" latinLnBrk="0" hangingPunct="1"/>
            <a:fld id="{23A271A1-F6D6-438B-A432-4747EE7ECD40}" type="datetimeFigureOut">
              <a:rPr lang="en-US" smtClean="0"/>
              <a:pPr eaLnBrk="1" latinLnBrk="0" hangingPunct="1"/>
              <a:t>10/27/2012</a:t>
            </a:fld>
            <a:endParaRPr lang="en-US" dirty="0"/>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a:xfrm>
            <a:off x="4361688" y="1026372"/>
            <a:ext cx="457200" cy="441325"/>
          </a:xfrm>
        </p:spPr>
        <p:txBody>
          <a:bodyPr/>
          <a:lstStyle/>
          <a:p>
            <a:fld id="{F0C94032-CD4C-4C25-B0C2-CEC720522D92}" type="slidenum">
              <a:rPr kumimoji="0" lang="en-US" smtClean="0"/>
              <a:pPr eaLnBrk="1" latinLnBrk="0" hangingPunct="1"/>
              <a:t>‹#›</a:t>
            </a:fld>
            <a:endParaRPr kumimoji="0" lang="en-US" dirty="0">
              <a:solidFill>
                <a:srgbClr val="FFFFFF"/>
              </a:solidFill>
            </a:endParaRPr>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kumimoji="0" lang="en-US"/>
          </a:p>
        </p:txBody>
      </p:sp>
      <p:sp>
        <p:nvSpPr>
          <p:cNvPr id="4" name="Date Placeholder 3"/>
          <p:cNvSpPr>
            <a:spLocks noGrp="1"/>
          </p:cNvSpPr>
          <p:nvPr>
            <p:ph type="dt" sz="half" idx="10"/>
          </p:nvPr>
        </p:nvSpPr>
        <p:spPr/>
        <p:txBody>
          <a:bodyPr/>
          <a:lstStyle/>
          <a:p>
            <a:pPr eaLnBrk="1" latinLnBrk="0" hangingPunct="1"/>
            <a:fld id="{23A271A1-F6D6-438B-A432-4747EE7ECD40}" type="datetimeFigureOut">
              <a:rPr lang="en-US" smtClean="0"/>
              <a:pPr eaLnBrk="1" latinLnBrk="0" hangingPunct="1"/>
              <a:t>10/27/2012</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pPr algn="ctr" eaLnBrk="1" latinLnBrk="0" hangingPunct="1"/>
            <a:fld id="{F0C94032-CD4C-4C25-B0C2-CEC720522D92}" type="slidenum">
              <a:rPr kumimoji="0" lang="en-US" smtClean="0"/>
              <a:pPr algn="ctr" eaLnBrk="1" latinLnBrk="0" hangingPunct="1"/>
              <a:t>‹#›</a:t>
            </a:fld>
            <a:endParaRPr kumimoji="0" lang="en-US" sz="2400" dirty="0">
              <a:solidFill>
                <a:srgbClr val="FFFFFF"/>
              </a:solidFill>
            </a:endParaRPr>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pPr eaLnBrk="1" latinLnBrk="0" hangingPunct="1"/>
            <a:fld id="{23A271A1-F6D6-438B-A432-4747EE7ECD40}" type="datetimeFigureOut">
              <a:rPr lang="en-US" smtClean="0"/>
              <a:pPr eaLnBrk="1" latinLnBrk="0" hangingPunct="1"/>
              <a:t>10/27/2012</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pPr algn="ctr" eaLnBrk="1" latinLnBrk="0" hangingPunct="1"/>
            <a:fld id="{F0C94032-CD4C-4C25-B0C2-CEC720522D92}" type="slidenum">
              <a:rPr kumimoji="0" lang="en-US" smtClean="0"/>
              <a:pPr algn="ctr" eaLnBrk="1" latinLnBrk="0" hangingPunct="1"/>
              <a:t>‹#›</a:t>
            </a:fld>
            <a:endParaRPr kumimoji="0"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pPr eaLnBrk="1" latinLnBrk="0" hangingPunct="1"/>
            <a:fld id="{23A271A1-F6D6-438B-A432-4747EE7ECD40}" type="datetimeFigureOut">
              <a:rPr lang="en-US" smtClean="0"/>
              <a:pPr eaLnBrk="1" latinLnBrk="0" hangingPunct="1"/>
              <a:t>10/27/2012</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kumimoji="0"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pPr algn="ctr" eaLnBrk="1" latinLnBrk="0" hangingPunct="1"/>
            <a:fld id="{F0C94032-CD4C-4C25-B0C2-CEC720522D92}" type="slidenum">
              <a:rPr kumimoji="0" lang="en-US" smtClean="0"/>
              <a:pPr algn="ctr" eaLnBrk="1" latinLnBrk="0" hangingPunct="1"/>
              <a:t>‹#›</a:t>
            </a:fld>
            <a:endParaRPr kumimoji="0"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eaLnBrk="1" latinLnBrk="0" hangingPunct="1"/>
            <a:fld id="{23A271A1-F6D6-438B-A432-4747EE7ECD40}" type="datetimeFigureOut">
              <a:rPr lang="en-US" smtClean="0"/>
              <a:pPr eaLnBrk="1" latinLnBrk="0" hangingPunct="1"/>
              <a:t>10/27/2012</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a:xfrm>
            <a:off x="4343400" y="1036020"/>
            <a:ext cx="457200" cy="441325"/>
          </a:xfrm>
        </p:spPr>
        <p:txBody>
          <a:bodyPr/>
          <a:lstStyle/>
          <a:p>
            <a:fld id="{F0C94032-CD4C-4C25-B0C2-CEC720522D92}" type="slidenum">
              <a:rPr kumimoji="0" lang="en-US" smtClean="0"/>
              <a:pPr eaLnBrk="1" latinLnBrk="0" hangingPunct="1"/>
              <a:t>‹#›</a:t>
            </a:fld>
            <a:endParaRPr kumimoji="0" lang="en-US" dirty="0">
              <a:solidFill>
                <a:srgbClr val="FFFFFF"/>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pPr eaLnBrk="1" latinLnBrk="0" hangingPunct="1"/>
            <a:fld id="{23A271A1-F6D6-438B-A432-4747EE7ECD40}" type="datetimeFigureOut">
              <a:rPr lang="en-US" smtClean="0"/>
              <a:pPr eaLnBrk="1" latinLnBrk="0" hangingPunct="1"/>
              <a:t>10/27/2012</a:t>
            </a:fld>
            <a:endParaRPr lang="en-US"/>
          </a:p>
        </p:txBody>
      </p:sp>
      <p:sp>
        <p:nvSpPr>
          <p:cNvPr id="3" name="Footer Placeholder 2"/>
          <p:cNvSpPr>
            <a:spLocks noGrp="1"/>
          </p:cNvSpPr>
          <p:nvPr>
            <p:ph type="ftr" sz="quarter" idx="11"/>
          </p:nvPr>
        </p:nvSpPr>
        <p:spPr/>
        <p:txBody>
          <a:bodyPr/>
          <a:lstStyle/>
          <a:p>
            <a:endParaRPr kumimoji="0" lang="en-US" dirty="0"/>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F0C94032-CD4C-4C25-B0C2-CEC720522D92}" type="slidenum">
              <a:rPr kumimoji="0" lang="en-US" smtClean="0"/>
              <a:pPr eaLnBrk="1" latinLnBrk="0" hangingPunct="1"/>
              <a:t>‹#›</a:t>
            </a:fld>
            <a:endParaRPr kumimoji="0" lang="en-US" dirty="0">
              <a:solidFill>
                <a:schemeClr val="tx2"/>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F0C94032-CD4C-4C25-B0C2-CEC720522D92}" type="slidenum">
              <a:rPr kumimoji="0" lang="en-US" smtClean="0"/>
              <a:pPr eaLnBrk="1" latinLnBrk="0" hangingPunct="1"/>
              <a:t>‹#›</a:t>
            </a:fld>
            <a:endParaRPr kumimoji="0" lang="en-US" dirty="0">
              <a:solidFill>
                <a:srgbClr val="FFFFFF"/>
              </a:solidFill>
            </a:endParaRPr>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pPr eaLnBrk="1" latinLnBrk="0" hangingPunct="1"/>
            <a:fld id="{23A271A1-F6D6-438B-A432-4747EE7ECD40}" type="datetimeFigureOut">
              <a:rPr lang="en-US" smtClean="0"/>
              <a:pPr eaLnBrk="1" latinLnBrk="0" hangingPunct="1"/>
              <a:t>10/27/2012</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pPr algn="ctr" eaLnBrk="1" latinLnBrk="0" hangingPunct="1"/>
            <a:fld id="{F0C94032-CD4C-4C25-B0C2-CEC720522D92}" type="slidenum">
              <a:rPr kumimoji="0" lang="en-US" smtClean="0"/>
              <a:pPr algn="ctr" eaLnBrk="1" latinLnBrk="0" hangingPunct="1"/>
              <a:t>‹#›</a:t>
            </a:fld>
            <a:endParaRPr kumimoji="0" lang="en-US" sz="2800" dirty="0"/>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pPr eaLnBrk="1" latinLnBrk="0" hangingPunct="1"/>
            <a:fld id="{23A271A1-F6D6-438B-A432-4747EE7ECD40}" type="datetimeFigureOut">
              <a:rPr lang="en-US" smtClean="0"/>
              <a:pPr eaLnBrk="1" latinLnBrk="0" hangingPunct="1"/>
              <a:t>10/27/2012</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pPr eaLnBrk="1" latinLnBrk="0" hangingPunct="1"/>
            <a:fld id="{23A271A1-F6D6-438B-A432-4747EE7ECD40}" type="datetimeFigureOut">
              <a:rPr lang="en-US" smtClean="0"/>
              <a:pPr eaLnBrk="1" latinLnBrk="0" hangingPunct="1"/>
              <a:t>10/27/2012</a:t>
            </a:fld>
            <a:endParaRPr lang="en-US" sz="1400" dirty="0">
              <a:solidFill>
                <a:schemeClr val="tx2"/>
              </a:solidFill>
            </a:endParaRPr>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pPr algn="r" eaLnBrk="1" latinLnBrk="0" hangingPunct="1"/>
            <a:endParaRPr kumimoji="0" lang="en-US" sz="1400" dirty="0">
              <a:solidFill>
                <a:schemeClr val="tx2"/>
              </a:solidFill>
            </a:endParaRPr>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pPr algn="ctr" eaLnBrk="1" latinLnBrk="0" hangingPunct="1"/>
            <a:fld id="{F0C94032-CD4C-4C25-B0C2-CEC720522D92}" type="slidenum">
              <a:rPr kumimoji="0" lang="en-US" smtClean="0"/>
              <a:pPr algn="ctr" eaLnBrk="1" latinLnBrk="0" hangingPunct="1"/>
              <a:t>‹#›</a:t>
            </a:fld>
            <a:endParaRPr kumimoji="0" lang="en-US" sz="1400" b="1" dirty="0">
              <a:solidFill>
                <a:srgbClr val="FFFFFF"/>
              </a:solidFill>
            </a:endParaRPr>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youtube.com/watch?v=Bdtr0EACfIQ" TargetMode="External"/><Relationship Id="rId2" Type="http://schemas.openxmlformats.org/officeDocument/2006/relationships/notesSlide" Target="../notesSlides/notesSlide10.xml"/><Relationship Id="rId1" Type="http://schemas.openxmlformats.org/officeDocument/2006/relationships/slideLayout" Target="../slideLayouts/slideLayout9.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9.xml"/><Relationship Id="rId5" Type="http://schemas.openxmlformats.org/officeDocument/2006/relationships/image" Target="../media/image24.png"/><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5.pn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hyperlink" Target="http://en.childrenslibrary.org/" TargetMode="External"/><Relationship Id="rId2" Type="http://schemas.openxmlformats.org/officeDocument/2006/relationships/notesSlide" Target="../notesSlides/notesSlide27.xml"/><Relationship Id="rId1" Type="http://schemas.openxmlformats.org/officeDocument/2006/relationships/slideLayout" Target="../slideLayouts/slideLayout9.xml"/><Relationship Id="rId4" Type="http://schemas.openxmlformats.org/officeDocument/2006/relationships/image" Target="../media/image33.png"/></Relationships>
</file>

<file path=ppt/slides/_rels/slide28.xml.rels><?xml version="1.0" encoding="UTF-8" standalone="yes"?>
<Relationships xmlns="http://schemas.openxmlformats.org/package/2006/relationships"><Relationship Id="rId3" Type="http://schemas.openxmlformats.org/officeDocument/2006/relationships/hyperlink" Target="http://tinyurl.com/8fedw3o" TargetMode="External"/><Relationship Id="rId2" Type="http://schemas.openxmlformats.org/officeDocument/2006/relationships/notesSlide" Target="../notesSlides/notesSlide28.xml"/><Relationship Id="rId1" Type="http://schemas.openxmlformats.org/officeDocument/2006/relationships/slideLayout" Target="../slideLayouts/slideLayout9.xml"/><Relationship Id="rId4" Type="http://schemas.openxmlformats.org/officeDocument/2006/relationships/image" Target="../media/image34.png"/></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16023" y="609785"/>
            <a:ext cx="8534400" cy="913321"/>
          </a:xfrm>
        </p:spPr>
        <p:txBody>
          <a:bodyPr>
            <a:normAutofit fontScale="85000" lnSpcReduction="20000"/>
          </a:bodyPr>
          <a:lstStyle/>
          <a:p>
            <a:r>
              <a:rPr lang="en-US" dirty="0" smtClean="0">
                <a:solidFill>
                  <a:schemeClr val="tx2">
                    <a:lumMod val="25000"/>
                  </a:schemeClr>
                </a:solidFill>
              </a:rPr>
              <a:t>Oregon Library Association </a:t>
            </a:r>
          </a:p>
          <a:p>
            <a:r>
              <a:rPr lang="en-US" dirty="0" smtClean="0">
                <a:solidFill>
                  <a:schemeClr val="bg1"/>
                </a:solidFill>
              </a:rPr>
              <a:t>Children's Services Division </a:t>
            </a:r>
          </a:p>
          <a:p>
            <a:r>
              <a:rPr lang="en-US" smtClean="0">
                <a:solidFill>
                  <a:schemeClr val="tx2">
                    <a:lumMod val="25000"/>
                  </a:schemeClr>
                </a:solidFill>
              </a:rPr>
              <a:t>Fall WORKSHOP</a:t>
            </a:r>
            <a:endParaRPr lang="en-US" dirty="0" smtClean="0">
              <a:solidFill>
                <a:schemeClr val="tx2">
                  <a:lumMod val="25000"/>
                </a:schemeClr>
              </a:solidFill>
            </a:endParaRPr>
          </a:p>
          <a:p>
            <a:r>
              <a:rPr lang="en-US" dirty="0" smtClean="0">
                <a:solidFill>
                  <a:schemeClr val="tx2">
                    <a:lumMod val="25000"/>
                  </a:schemeClr>
                </a:solidFill>
              </a:rPr>
              <a:t>October 27, 2012</a:t>
            </a:r>
            <a:endParaRPr lang="en-US" dirty="0">
              <a:solidFill>
                <a:schemeClr val="tx2">
                  <a:lumMod val="25000"/>
                </a:schemeClr>
              </a:solidFill>
            </a:endParaRPr>
          </a:p>
        </p:txBody>
      </p:sp>
      <p:sp>
        <p:nvSpPr>
          <p:cNvPr id="2" name="Title 1"/>
          <p:cNvSpPr>
            <a:spLocks noGrp="1"/>
          </p:cNvSpPr>
          <p:nvPr>
            <p:ph type="ctrTitle"/>
          </p:nvPr>
        </p:nvSpPr>
        <p:spPr>
          <a:xfrm>
            <a:off x="503960" y="3275162"/>
            <a:ext cx="8136833" cy="1778000"/>
          </a:xfrm>
        </p:spPr>
        <p:txBody>
          <a:bodyPr>
            <a:normAutofit/>
          </a:bodyPr>
          <a:lstStyle/>
          <a:p>
            <a:r>
              <a:rPr lang="en-US" sz="4000" dirty="0" smtClean="0">
                <a:solidFill>
                  <a:schemeClr val="accent1">
                    <a:lumMod val="40000"/>
                    <a:lumOff val="60000"/>
                  </a:schemeClr>
                </a:solidFill>
                <a:latin typeface="Century Schoolbook" pitchFamily="18" charset="0"/>
              </a:rPr>
              <a:t>Digital Age Libraries and Youth: </a:t>
            </a:r>
            <a:r>
              <a:rPr lang="en-US" sz="3200" dirty="0" smtClean="0">
                <a:solidFill>
                  <a:schemeClr val="tx2">
                    <a:lumMod val="90000"/>
                  </a:schemeClr>
                </a:solidFill>
                <a:latin typeface="Century Schoolbook" pitchFamily="18" charset="0"/>
              </a:rPr>
              <a:t>Learning Labs, Literacy Leaders, </a:t>
            </a:r>
            <a:br>
              <a:rPr lang="en-US" sz="3200" dirty="0" smtClean="0">
                <a:solidFill>
                  <a:schemeClr val="tx2">
                    <a:lumMod val="90000"/>
                  </a:schemeClr>
                </a:solidFill>
                <a:latin typeface="Century Schoolbook" pitchFamily="18" charset="0"/>
              </a:rPr>
            </a:br>
            <a:r>
              <a:rPr lang="en-US" sz="3200" dirty="0" smtClean="0">
                <a:solidFill>
                  <a:schemeClr val="tx2">
                    <a:lumMod val="90000"/>
                  </a:schemeClr>
                </a:solidFill>
                <a:latin typeface="Century Schoolbook" pitchFamily="18" charset="0"/>
              </a:rPr>
              <a:t>Radical Resources</a:t>
            </a:r>
            <a:endParaRPr lang="en-US" sz="3200" dirty="0">
              <a:solidFill>
                <a:schemeClr val="tx2">
                  <a:lumMod val="90000"/>
                </a:schemeClr>
              </a:solidFill>
              <a:latin typeface="Century Schoolbook" pitchFamily="18" charset="0"/>
            </a:endParaRPr>
          </a:p>
        </p:txBody>
      </p:sp>
    </p:spTree>
    <p:extLst>
      <p:ext uri="{BB962C8B-B14F-4D97-AF65-F5344CB8AC3E}">
        <p14:creationId xmlns:p14="http://schemas.microsoft.com/office/powerpoint/2010/main" val="29190422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0921" y="1349022"/>
            <a:ext cx="2858558" cy="1219200"/>
          </a:xfrm>
        </p:spPr>
        <p:txBody>
          <a:bodyPr/>
          <a:lstStyle/>
          <a:p>
            <a:r>
              <a:rPr lang="en-US" dirty="0" smtClean="0">
                <a:solidFill>
                  <a:schemeClr val="accent4">
                    <a:lumMod val="40000"/>
                    <a:lumOff val="60000"/>
                  </a:schemeClr>
                </a:solidFill>
                <a:latin typeface="Century Schoolbook" pitchFamily="18" charset="0"/>
              </a:rPr>
              <a:t>YouMedia: </a:t>
            </a:r>
            <a:br>
              <a:rPr lang="en-US" dirty="0" smtClean="0">
                <a:solidFill>
                  <a:schemeClr val="accent4">
                    <a:lumMod val="40000"/>
                    <a:lumOff val="60000"/>
                  </a:schemeClr>
                </a:solidFill>
                <a:latin typeface="Century Schoolbook" pitchFamily="18" charset="0"/>
              </a:rPr>
            </a:br>
            <a:r>
              <a:rPr lang="en-US" dirty="0" smtClean="0">
                <a:solidFill>
                  <a:schemeClr val="accent4">
                    <a:lumMod val="40000"/>
                    <a:lumOff val="60000"/>
                  </a:schemeClr>
                </a:solidFill>
                <a:latin typeface="Century Schoolbook" pitchFamily="18" charset="0"/>
              </a:rPr>
              <a:t>First MacArthur</a:t>
            </a:r>
            <a:br>
              <a:rPr lang="en-US" dirty="0" smtClean="0">
                <a:solidFill>
                  <a:schemeClr val="accent4">
                    <a:lumMod val="40000"/>
                    <a:lumOff val="60000"/>
                  </a:schemeClr>
                </a:solidFill>
                <a:latin typeface="Century Schoolbook" pitchFamily="18" charset="0"/>
              </a:rPr>
            </a:br>
            <a:r>
              <a:rPr lang="en-US" dirty="0" smtClean="0">
                <a:solidFill>
                  <a:schemeClr val="accent4">
                    <a:lumMod val="40000"/>
                    <a:lumOff val="60000"/>
                  </a:schemeClr>
                </a:solidFill>
                <a:latin typeface="Century Schoolbook" pitchFamily="18" charset="0"/>
              </a:rPr>
              <a:t>IMLS library learning lab</a:t>
            </a:r>
            <a:endParaRPr lang="en-US" dirty="0">
              <a:solidFill>
                <a:schemeClr val="accent4">
                  <a:lumMod val="40000"/>
                  <a:lumOff val="60000"/>
                </a:schemeClr>
              </a:solidFill>
              <a:latin typeface="Century Schoolbook" pitchFamily="18" charset="0"/>
            </a:endParaRPr>
          </a:p>
        </p:txBody>
      </p:sp>
      <p:sp>
        <p:nvSpPr>
          <p:cNvPr id="4" name="Picture Placeholder 3"/>
          <p:cNvSpPr>
            <a:spLocks noGrp="1"/>
          </p:cNvSpPr>
          <p:nvPr>
            <p:ph type="pic" idx="1"/>
          </p:nvPr>
        </p:nvSpPr>
        <p:spPr>
          <a:xfrm>
            <a:off x="3000375" y="1014760"/>
            <a:ext cx="5867400" cy="4007005"/>
          </a:xfrm>
        </p:spPr>
      </p:sp>
      <p:pic>
        <p:nvPicPr>
          <p:cNvPr id="5122" name="Picture 2">
            <a:hlinkClick r:id="rId3"/>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875794" y="930894"/>
            <a:ext cx="6020455" cy="4276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263827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9333" y="1365955"/>
            <a:ext cx="2291292" cy="1219200"/>
          </a:xfrm>
        </p:spPr>
        <p:txBody>
          <a:bodyPr/>
          <a:lstStyle/>
          <a:p>
            <a:r>
              <a:rPr lang="en-US" dirty="0" smtClean="0">
                <a:solidFill>
                  <a:schemeClr val="accent4">
                    <a:lumMod val="40000"/>
                    <a:lumOff val="60000"/>
                  </a:schemeClr>
                </a:solidFill>
                <a:latin typeface="Century Schoolbook" pitchFamily="18" charset="0"/>
              </a:rPr>
              <a:t>21</a:t>
            </a:r>
            <a:r>
              <a:rPr lang="en-US" baseline="30000" dirty="0" smtClean="0">
                <a:solidFill>
                  <a:schemeClr val="accent4">
                    <a:lumMod val="40000"/>
                    <a:lumOff val="60000"/>
                  </a:schemeClr>
                </a:solidFill>
                <a:latin typeface="Century Schoolbook" pitchFamily="18" charset="0"/>
              </a:rPr>
              <a:t>st</a:t>
            </a:r>
            <a:r>
              <a:rPr lang="en-US" dirty="0" smtClean="0">
                <a:solidFill>
                  <a:schemeClr val="accent4">
                    <a:lumMod val="40000"/>
                    <a:lumOff val="60000"/>
                  </a:schemeClr>
                </a:solidFill>
                <a:latin typeface="Century Schoolbook" pitchFamily="18" charset="0"/>
              </a:rPr>
              <a:t> century libraries as learning labs</a:t>
            </a:r>
            <a:endParaRPr lang="en-US" dirty="0">
              <a:solidFill>
                <a:schemeClr val="accent4">
                  <a:lumMod val="40000"/>
                  <a:lumOff val="60000"/>
                </a:schemeClr>
              </a:solidFill>
              <a:latin typeface="Century Schoolbook" pitchFamily="18" charset="0"/>
            </a:endParaRPr>
          </a:p>
        </p:txBody>
      </p:sp>
      <p:pic>
        <p:nvPicPr>
          <p:cNvPr id="6149" name="Picture 5"/>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887903" y="1594624"/>
            <a:ext cx="6134193" cy="3479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Straight Arrow Connector 8"/>
          <p:cNvCxnSpPr/>
          <p:nvPr/>
        </p:nvCxnSpPr>
        <p:spPr>
          <a:xfrm>
            <a:off x="2408662" y="367990"/>
            <a:ext cx="512957" cy="122663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2464419" y="1427217"/>
            <a:ext cx="780586" cy="79187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19542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80974" y="1373481"/>
            <a:ext cx="2714625" cy="1693334"/>
          </a:xfrm>
        </p:spPr>
        <p:txBody>
          <a:bodyPr/>
          <a:lstStyle/>
          <a:p>
            <a:r>
              <a:rPr lang="en-US" dirty="0" smtClean="0">
                <a:solidFill>
                  <a:schemeClr val="accent4">
                    <a:lumMod val="40000"/>
                    <a:lumOff val="60000"/>
                  </a:schemeClr>
                </a:solidFill>
                <a:latin typeface="Century Schoolbook" pitchFamily="18" charset="0"/>
              </a:rPr>
              <a:t>Most important finding of first year of You Media</a:t>
            </a:r>
            <a:endParaRPr lang="en-US" dirty="0">
              <a:solidFill>
                <a:schemeClr val="accent4">
                  <a:lumMod val="40000"/>
                  <a:lumOff val="60000"/>
                </a:schemeClr>
              </a:solidFill>
              <a:latin typeface="Century Schoolbook" pitchFamily="18" charset="0"/>
            </a:endParaRPr>
          </a:p>
        </p:txBody>
      </p:sp>
      <p:sp>
        <p:nvSpPr>
          <p:cNvPr id="2" name="Text Placeholder 1"/>
          <p:cNvSpPr>
            <a:spLocks noGrp="1"/>
          </p:cNvSpPr>
          <p:nvPr>
            <p:ph type="body" sz="half" idx="2"/>
          </p:nvPr>
        </p:nvSpPr>
        <p:spPr>
          <a:xfrm>
            <a:off x="180974" y="4100371"/>
            <a:ext cx="2714625" cy="1552857"/>
          </a:xfrm>
        </p:spPr>
        <p:txBody>
          <a:bodyPr>
            <a:noAutofit/>
          </a:bodyPr>
          <a:lstStyle/>
          <a:p>
            <a:pPr marL="285750" indent="-285750">
              <a:buClr>
                <a:schemeClr val="accent2">
                  <a:lumMod val="20000"/>
                  <a:lumOff val="80000"/>
                </a:schemeClr>
              </a:buClr>
              <a:buFont typeface="Arial" pitchFamily="34" charset="0"/>
              <a:buChar char="•"/>
            </a:pPr>
            <a:r>
              <a:rPr lang="en-US" sz="1800" dirty="0" smtClean="0">
                <a:latin typeface="Century Schoolbook" pitchFamily="18" charset="0"/>
              </a:rPr>
              <a:t>Importance of library staff </a:t>
            </a:r>
          </a:p>
          <a:p>
            <a:pPr marL="285750" indent="-285750">
              <a:buClr>
                <a:schemeClr val="accent2">
                  <a:lumMod val="20000"/>
                  <a:lumOff val="80000"/>
                </a:schemeClr>
              </a:buClr>
              <a:buFont typeface="Arial" pitchFamily="34" charset="0"/>
              <a:buChar char="•"/>
            </a:pPr>
            <a:r>
              <a:rPr lang="en-US" sz="1800" dirty="0" smtClean="0">
                <a:latin typeface="Century Schoolbook" pitchFamily="18" charset="0"/>
              </a:rPr>
              <a:t>Youth as teachers and staff as partners</a:t>
            </a:r>
            <a:endParaRPr lang="en-US" sz="1800" dirty="0">
              <a:latin typeface="Century Schoolbook" pitchFamily="18" charset="0"/>
            </a:endParaRPr>
          </a:p>
        </p:txBody>
      </p:sp>
      <p:pic>
        <p:nvPicPr>
          <p:cNvPr id="7171" name="Picture 3" descr="C:\Users\edresang\AppData\Local\Microsoft\Windows\Temporary Internet Files\Content.IE5\Z7Z4A517\MC900294941[1].wmf"/>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802566" y="1562574"/>
            <a:ext cx="4193076" cy="3912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37711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library as learning lab projects</a:t>
            </a:r>
            <a:endParaRPr lang="en-US" dirty="0"/>
          </a:p>
        </p:txBody>
      </p:sp>
      <p:sp>
        <p:nvSpPr>
          <p:cNvPr id="3" name="Text Placeholder 2"/>
          <p:cNvSpPr>
            <a:spLocks noGrp="1"/>
          </p:cNvSpPr>
          <p:nvPr>
            <p:ph type="body" idx="2"/>
          </p:nvPr>
        </p:nvSpPr>
        <p:spPr/>
        <p:txBody>
          <a:bodyPr/>
          <a:lstStyle/>
          <a:p>
            <a:endParaRPr lang="en-US" dirty="0" smtClean="0"/>
          </a:p>
          <a:p>
            <a:r>
              <a:rPr lang="en-US" dirty="0" smtClean="0"/>
              <a:t>     </a:t>
            </a:r>
          </a:p>
          <a:p>
            <a:pPr marL="285750" indent="-285750">
              <a:buFont typeface="Arial" pitchFamily="34" charset="0"/>
              <a:buChar char="•"/>
            </a:pPr>
            <a:endParaRPr lang="en-US" dirty="0" smtClean="0"/>
          </a:p>
        </p:txBody>
      </p:sp>
      <p:sp>
        <p:nvSpPr>
          <p:cNvPr id="4" name="Content Placeholder 3"/>
          <p:cNvSpPr>
            <a:spLocks noGrp="1"/>
          </p:cNvSpPr>
          <p:nvPr>
            <p:ph sz="quarter" idx="1"/>
          </p:nvPr>
        </p:nvSpPr>
        <p:spPr/>
        <p:txBody>
          <a:bodyPr/>
          <a:lstStyle/>
          <a:p>
            <a:r>
              <a:rPr lang="en-US" dirty="0" smtClean="0"/>
              <a:t>YA Spaces (Bernier)</a:t>
            </a:r>
            <a:endParaRPr lang="en-US" dirty="0"/>
          </a:p>
        </p:txBody>
      </p:sp>
      <p:pic>
        <p:nvPicPr>
          <p:cNvPr id="8194" name="Picture 2" descr="C:\Users\edresang\Pictures\iStockPictures\Teensmobilephone.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605833" y="1345813"/>
            <a:ext cx="4296704" cy="4296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8855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093" y="872955"/>
            <a:ext cx="2486722" cy="2150328"/>
          </a:xfrm>
        </p:spPr>
        <p:txBody>
          <a:bodyPr/>
          <a:lstStyle/>
          <a:p>
            <a:r>
              <a:rPr lang="en-US" dirty="0" smtClean="0"/>
              <a:t>Other library as learning lab projects</a:t>
            </a:r>
            <a:endParaRPr lang="en-US" dirty="0"/>
          </a:p>
        </p:txBody>
      </p:sp>
      <p:sp>
        <p:nvSpPr>
          <p:cNvPr id="3" name="Text Placeholder 2"/>
          <p:cNvSpPr>
            <a:spLocks noGrp="1"/>
          </p:cNvSpPr>
          <p:nvPr>
            <p:ph type="body" idx="2"/>
          </p:nvPr>
        </p:nvSpPr>
        <p:spPr>
          <a:xfrm>
            <a:off x="440474" y="1981200"/>
            <a:ext cx="2362200" cy="4144963"/>
          </a:xfrm>
        </p:spPr>
        <p:txBody>
          <a:bodyPr/>
          <a:lstStyle/>
          <a:p>
            <a:endParaRPr lang="en-US" dirty="0" smtClean="0"/>
          </a:p>
          <a:p>
            <a:r>
              <a:rPr lang="en-US" dirty="0" smtClean="0"/>
              <a:t>     </a:t>
            </a:r>
          </a:p>
        </p:txBody>
      </p:sp>
      <p:sp>
        <p:nvSpPr>
          <p:cNvPr id="4" name="Content Placeholder 3"/>
          <p:cNvSpPr>
            <a:spLocks noGrp="1"/>
          </p:cNvSpPr>
          <p:nvPr>
            <p:ph sz="quarter" idx="1"/>
          </p:nvPr>
        </p:nvSpPr>
        <p:spPr/>
        <p:txBody>
          <a:bodyPr/>
          <a:lstStyle/>
          <a:p>
            <a:r>
              <a:rPr lang="en-US" dirty="0" smtClean="0"/>
              <a:t>Independent versus group information seeking (Meyers 2011)</a:t>
            </a:r>
            <a:endParaRPr lang="en-US" dirty="0"/>
          </a:p>
        </p:txBody>
      </p:sp>
      <p:pic>
        <p:nvPicPr>
          <p:cNvPr id="9218" name="Picture 2" descr="C:\Users\edresang\AppData\Local\Microsoft\Windows\Temporary Internet Files\Content.IE5\Z7Z4A517\MP900442704[1].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555216" y="2144193"/>
            <a:ext cx="4787593" cy="31860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17794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library as learning lab projects</a:t>
            </a:r>
            <a:endParaRPr lang="en-US" dirty="0"/>
          </a:p>
        </p:txBody>
      </p:sp>
      <p:sp>
        <p:nvSpPr>
          <p:cNvPr id="3" name="Text Placeholder 2"/>
          <p:cNvSpPr>
            <a:spLocks noGrp="1"/>
          </p:cNvSpPr>
          <p:nvPr>
            <p:ph type="body" idx="2"/>
          </p:nvPr>
        </p:nvSpPr>
        <p:spPr/>
        <p:txBody>
          <a:bodyPr/>
          <a:lstStyle/>
          <a:p>
            <a:endParaRPr lang="en-US" dirty="0" smtClean="0"/>
          </a:p>
          <a:p>
            <a:r>
              <a:rPr lang="en-US" dirty="0" smtClean="0"/>
              <a:t>     </a:t>
            </a:r>
          </a:p>
          <a:p>
            <a:pPr marL="285750" indent="-285750">
              <a:buFont typeface="Arial" pitchFamily="34" charset="0"/>
              <a:buChar char="•"/>
            </a:pPr>
            <a:endParaRPr lang="en-US" dirty="0" smtClean="0"/>
          </a:p>
        </p:txBody>
      </p:sp>
      <p:sp>
        <p:nvSpPr>
          <p:cNvPr id="4" name="Content Placeholder 3"/>
          <p:cNvSpPr>
            <a:spLocks noGrp="1"/>
          </p:cNvSpPr>
          <p:nvPr>
            <p:ph sz="quarter" idx="1"/>
          </p:nvPr>
        </p:nvSpPr>
        <p:spPr>
          <a:xfrm>
            <a:off x="3124200" y="715963"/>
            <a:ext cx="5638800" cy="5410200"/>
          </a:xfrm>
        </p:spPr>
        <p:txBody>
          <a:bodyPr/>
          <a:lstStyle/>
          <a:p>
            <a:r>
              <a:rPr lang="en-US" dirty="0" smtClean="0"/>
              <a:t>Scratch in Libraries </a:t>
            </a:r>
            <a:endParaRPr lang="en-US" dirty="0"/>
          </a:p>
        </p:txBody>
      </p:sp>
      <p:pic>
        <p:nvPicPr>
          <p:cNvPr id="10242" name="Picture 2" descr="http://wiki.scratch.mit.edu/images/ScratchCat-Large.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679359" y="1274764"/>
            <a:ext cx="4550240" cy="45502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34109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4733" y="533400"/>
            <a:ext cx="8763000" cy="1524000"/>
          </a:xfrm>
        </p:spPr>
        <p:txBody>
          <a:bodyPr/>
          <a:lstStyle/>
          <a:p>
            <a:r>
              <a:rPr lang="en-US" dirty="0" smtClean="0">
                <a:solidFill>
                  <a:schemeClr val="accent2">
                    <a:lumMod val="40000"/>
                    <a:lumOff val="60000"/>
                  </a:schemeClr>
                </a:solidFill>
                <a:latin typeface="Century Schoolbook" pitchFamily="18" charset="0"/>
              </a:rPr>
              <a:t>21</a:t>
            </a:r>
            <a:r>
              <a:rPr lang="en-US" baseline="30000" dirty="0" smtClean="0">
                <a:solidFill>
                  <a:schemeClr val="accent2">
                    <a:lumMod val="40000"/>
                    <a:lumOff val="60000"/>
                  </a:schemeClr>
                </a:solidFill>
                <a:latin typeface="Century Schoolbook" pitchFamily="18" charset="0"/>
              </a:rPr>
              <a:t>st</a:t>
            </a:r>
            <a:r>
              <a:rPr lang="en-US" dirty="0" smtClean="0">
                <a:solidFill>
                  <a:schemeClr val="accent2">
                    <a:lumMod val="40000"/>
                    <a:lumOff val="60000"/>
                  </a:schemeClr>
                </a:solidFill>
                <a:latin typeface="Century Schoolbook" pitchFamily="18" charset="0"/>
              </a:rPr>
              <a:t> Century Change #2:</a:t>
            </a:r>
            <a:br>
              <a:rPr lang="en-US" dirty="0" smtClean="0">
                <a:solidFill>
                  <a:schemeClr val="accent2">
                    <a:lumMod val="40000"/>
                    <a:lumOff val="60000"/>
                  </a:schemeClr>
                </a:solidFill>
                <a:latin typeface="Century Schoolbook" pitchFamily="18" charset="0"/>
              </a:rPr>
            </a:br>
            <a:r>
              <a:rPr lang="en-US" dirty="0" smtClean="0">
                <a:solidFill>
                  <a:schemeClr val="accent2">
                    <a:lumMod val="40000"/>
                    <a:lumOff val="60000"/>
                  </a:schemeClr>
                </a:solidFill>
                <a:latin typeface="Century Schoolbook" pitchFamily="18" charset="0"/>
              </a:rPr>
              <a:t>Libraries </a:t>
            </a:r>
            <a:r>
              <a:rPr lang="en-US" dirty="0">
                <a:solidFill>
                  <a:schemeClr val="accent2">
                    <a:lumMod val="40000"/>
                    <a:lumOff val="60000"/>
                  </a:schemeClr>
                </a:solidFill>
                <a:latin typeface="Century Schoolbook" pitchFamily="18" charset="0"/>
              </a:rPr>
              <a:t>A</a:t>
            </a:r>
            <a:r>
              <a:rPr lang="en-US" dirty="0" smtClean="0">
                <a:solidFill>
                  <a:schemeClr val="accent2">
                    <a:lumMod val="40000"/>
                    <a:lumOff val="60000"/>
                  </a:schemeClr>
                </a:solidFill>
                <a:latin typeface="Century Schoolbook" pitchFamily="18" charset="0"/>
              </a:rPr>
              <a:t>re </a:t>
            </a:r>
            <a:r>
              <a:rPr lang="en-US" dirty="0">
                <a:solidFill>
                  <a:schemeClr val="accent2">
                    <a:lumMod val="40000"/>
                    <a:lumOff val="60000"/>
                  </a:schemeClr>
                </a:solidFill>
                <a:latin typeface="Century Schoolbook" pitchFamily="18" charset="0"/>
              </a:rPr>
              <a:t>L</a:t>
            </a:r>
            <a:r>
              <a:rPr lang="en-US" dirty="0" smtClean="0">
                <a:solidFill>
                  <a:schemeClr val="accent2">
                    <a:lumMod val="40000"/>
                    <a:lumOff val="60000"/>
                  </a:schemeClr>
                </a:solidFill>
                <a:latin typeface="Century Schoolbook" pitchFamily="18" charset="0"/>
              </a:rPr>
              <a:t>iteracy Leaders</a:t>
            </a:r>
            <a:endParaRPr lang="en-US" dirty="0">
              <a:solidFill>
                <a:schemeClr val="accent2">
                  <a:lumMod val="40000"/>
                  <a:lumOff val="60000"/>
                </a:schemeClr>
              </a:solidFill>
              <a:latin typeface="Century Schoolbook" pitchFamily="18" charset="0"/>
            </a:endParaRPr>
          </a:p>
        </p:txBody>
      </p:sp>
      <p:pic>
        <p:nvPicPr>
          <p:cNvPr id="11266" name="Picture 2" descr="C:\Users\edresang\Pictures\iStockPictures\Boyvideoingkids.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131169" y="3280131"/>
            <a:ext cx="3238500" cy="2148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9136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4733" y="533400"/>
            <a:ext cx="8763000" cy="1524000"/>
          </a:xfrm>
        </p:spPr>
        <p:txBody>
          <a:bodyPr/>
          <a:lstStyle/>
          <a:p>
            <a:r>
              <a:rPr lang="en-US" dirty="0" smtClean="0">
                <a:solidFill>
                  <a:schemeClr val="accent2">
                    <a:lumMod val="40000"/>
                    <a:lumOff val="60000"/>
                  </a:schemeClr>
                </a:solidFill>
                <a:latin typeface="Century Schoolbook" pitchFamily="18" charset="0"/>
              </a:rPr>
              <a:t>21</a:t>
            </a:r>
            <a:r>
              <a:rPr lang="en-US" baseline="30000" dirty="0" smtClean="0">
                <a:solidFill>
                  <a:schemeClr val="accent2">
                    <a:lumMod val="40000"/>
                    <a:lumOff val="60000"/>
                  </a:schemeClr>
                </a:solidFill>
                <a:latin typeface="Century Schoolbook" pitchFamily="18" charset="0"/>
              </a:rPr>
              <a:t>st</a:t>
            </a:r>
            <a:r>
              <a:rPr lang="en-US" dirty="0" smtClean="0">
                <a:solidFill>
                  <a:schemeClr val="accent2">
                    <a:lumMod val="40000"/>
                    <a:lumOff val="60000"/>
                  </a:schemeClr>
                </a:solidFill>
                <a:latin typeface="Century Schoolbook" pitchFamily="18" charset="0"/>
              </a:rPr>
              <a:t> </a:t>
            </a:r>
            <a:r>
              <a:rPr lang="en-US" smtClean="0">
                <a:solidFill>
                  <a:schemeClr val="accent2">
                    <a:lumMod val="40000"/>
                    <a:lumOff val="60000"/>
                  </a:schemeClr>
                </a:solidFill>
                <a:latin typeface="Century Schoolbook" pitchFamily="18" charset="0"/>
              </a:rPr>
              <a:t>Century Change #2:</a:t>
            </a:r>
            <a:br>
              <a:rPr lang="en-US" smtClean="0">
                <a:solidFill>
                  <a:schemeClr val="accent2">
                    <a:lumMod val="40000"/>
                    <a:lumOff val="60000"/>
                  </a:schemeClr>
                </a:solidFill>
                <a:latin typeface="Century Schoolbook" pitchFamily="18" charset="0"/>
              </a:rPr>
            </a:br>
            <a:r>
              <a:rPr lang="en-US" smtClean="0">
                <a:solidFill>
                  <a:schemeClr val="accent2">
                    <a:lumMod val="40000"/>
                    <a:lumOff val="60000"/>
                  </a:schemeClr>
                </a:solidFill>
                <a:latin typeface="Century Schoolbook" pitchFamily="18" charset="0"/>
              </a:rPr>
              <a:t>Libraries </a:t>
            </a:r>
            <a:r>
              <a:rPr lang="en-US" dirty="0">
                <a:solidFill>
                  <a:schemeClr val="accent2">
                    <a:lumMod val="40000"/>
                    <a:lumOff val="60000"/>
                  </a:schemeClr>
                </a:solidFill>
                <a:latin typeface="Century Schoolbook" pitchFamily="18" charset="0"/>
              </a:rPr>
              <a:t>A</a:t>
            </a:r>
            <a:r>
              <a:rPr lang="en-US" dirty="0" smtClean="0">
                <a:solidFill>
                  <a:schemeClr val="accent2">
                    <a:lumMod val="40000"/>
                    <a:lumOff val="60000"/>
                  </a:schemeClr>
                </a:solidFill>
                <a:latin typeface="Century Schoolbook" pitchFamily="18" charset="0"/>
              </a:rPr>
              <a:t>re </a:t>
            </a:r>
            <a:r>
              <a:rPr lang="en-US" dirty="0">
                <a:solidFill>
                  <a:schemeClr val="accent2">
                    <a:lumMod val="40000"/>
                    <a:lumOff val="60000"/>
                  </a:schemeClr>
                </a:solidFill>
                <a:latin typeface="Century Schoolbook" pitchFamily="18" charset="0"/>
              </a:rPr>
              <a:t>L</a:t>
            </a:r>
            <a:r>
              <a:rPr lang="en-US" dirty="0" smtClean="0">
                <a:solidFill>
                  <a:schemeClr val="accent2">
                    <a:lumMod val="40000"/>
                    <a:lumOff val="60000"/>
                  </a:schemeClr>
                </a:solidFill>
                <a:latin typeface="Century Schoolbook" pitchFamily="18" charset="0"/>
              </a:rPr>
              <a:t>iteracy Leaders</a:t>
            </a:r>
            <a:endParaRPr lang="en-US" dirty="0">
              <a:solidFill>
                <a:schemeClr val="accent2">
                  <a:lumMod val="40000"/>
                  <a:lumOff val="60000"/>
                </a:schemeClr>
              </a:solidFill>
              <a:latin typeface="Century Schoolbook" pitchFamily="18" charset="0"/>
            </a:endParaRPr>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8449" y="2746568"/>
            <a:ext cx="5958826" cy="3565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236804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7217" y="1412992"/>
            <a:ext cx="2833158" cy="1642533"/>
          </a:xfrm>
        </p:spPr>
        <p:txBody>
          <a:bodyPr/>
          <a:lstStyle/>
          <a:p>
            <a:r>
              <a:rPr lang="en-US" dirty="0">
                <a:solidFill>
                  <a:schemeClr val="accent4">
                    <a:lumMod val="40000"/>
                    <a:lumOff val="60000"/>
                  </a:schemeClr>
                </a:solidFill>
                <a:latin typeface="Century Schoolbook" pitchFamily="18" charset="0"/>
              </a:rPr>
              <a:t>L</a:t>
            </a:r>
            <a:r>
              <a:rPr lang="en-US" dirty="0" smtClean="0">
                <a:solidFill>
                  <a:schemeClr val="accent4">
                    <a:lumMod val="40000"/>
                    <a:lumOff val="60000"/>
                  </a:schemeClr>
                </a:solidFill>
                <a:latin typeface="Century Schoolbook" pitchFamily="18" charset="0"/>
              </a:rPr>
              <a:t>ibraries as literacy promoters </a:t>
            </a:r>
            <a:endParaRPr lang="en-US" dirty="0">
              <a:solidFill>
                <a:schemeClr val="accent4">
                  <a:lumMod val="40000"/>
                  <a:lumOff val="60000"/>
                </a:schemeClr>
              </a:solidFill>
              <a:latin typeface="Century Schoolbook" pitchFamily="18" charset="0"/>
            </a:endParaRPr>
          </a:p>
        </p:txBody>
      </p:sp>
      <p:sp>
        <p:nvSpPr>
          <p:cNvPr id="2" name="Text Placeholder 1"/>
          <p:cNvSpPr>
            <a:spLocks noGrp="1"/>
          </p:cNvSpPr>
          <p:nvPr>
            <p:ph type="body" sz="half" idx="2"/>
          </p:nvPr>
        </p:nvSpPr>
        <p:spPr>
          <a:xfrm>
            <a:off x="169333" y="4090340"/>
            <a:ext cx="2438400" cy="1021645"/>
          </a:xfrm>
        </p:spPr>
        <p:txBody>
          <a:bodyPr>
            <a:normAutofit/>
          </a:bodyPr>
          <a:lstStyle/>
          <a:p>
            <a:r>
              <a:rPr lang="en-US" sz="1800" dirty="0" smtClean="0">
                <a:latin typeface="Century Schoolbook" pitchFamily="18" charset="0"/>
              </a:rPr>
              <a:t>Changing role of librarian </a:t>
            </a:r>
            <a:endParaRPr lang="en-US" sz="1800" dirty="0">
              <a:latin typeface="Century Schoolbook" pitchFamily="18" charset="0"/>
            </a:endParaRPr>
          </a:p>
        </p:txBody>
      </p:sp>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92721" y="1933575"/>
            <a:ext cx="3114675" cy="1133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90370" y="661317"/>
            <a:ext cx="2412394" cy="32653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3" name="Picture 5"/>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3523087" y="4357971"/>
            <a:ext cx="5186016" cy="16770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485769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9334" y="1414876"/>
            <a:ext cx="2900892" cy="990600"/>
          </a:xfrm>
        </p:spPr>
        <p:txBody>
          <a:bodyPr/>
          <a:lstStyle/>
          <a:p>
            <a:r>
              <a:rPr lang="en-US" dirty="0" smtClean="0">
                <a:solidFill>
                  <a:schemeClr val="accent4">
                    <a:lumMod val="40000"/>
                    <a:lumOff val="60000"/>
                  </a:schemeClr>
                </a:solidFill>
                <a:latin typeface="Century Schoolbook" pitchFamily="18" charset="0"/>
              </a:rPr>
              <a:t>Libraries &amp; achievement</a:t>
            </a:r>
            <a:endParaRPr lang="en-US" dirty="0">
              <a:solidFill>
                <a:schemeClr val="accent4">
                  <a:lumMod val="40000"/>
                  <a:lumOff val="60000"/>
                </a:schemeClr>
              </a:solidFill>
              <a:latin typeface="Century Schoolbook" pitchFamily="18" charset="0"/>
            </a:endParaRPr>
          </a:p>
        </p:txBody>
      </p:sp>
      <p:pic>
        <p:nvPicPr>
          <p:cNvPr id="14338"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159436" y="1954251"/>
            <a:ext cx="5480922" cy="21699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51237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4294967295"/>
          </p:nvPr>
        </p:nvSpPr>
        <p:spPr>
          <a:xfrm>
            <a:off x="2604585" y="2119732"/>
            <a:ext cx="5354081" cy="1620837"/>
          </a:xfrm>
          <a:effectLst>
            <a:outerShdw blurRad="76200" dir="13500000" sy="23000" kx="1200000" algn="br" rotWithShape="0">
              <a:prstClr val="black">
                <a:alpha val="20000"/>
              </a:prstClr>
            </a:outerShdw>
          </a:effectLst>
        </p:spPr>
        <p:txBody>
          <a:bodyPr>
            <a:normAutofit/>
          </a:bodyPr>
          <a:lstStyle/>
          <a:p>
            <a:pPr marL="0" indent="0">
              <a:buNone/>
            </a:pPr>
            <a:r>
              <a:rPr lang="en-US" dirty="0" smtClean="0">
                <a:solidFill>
                  <a:schemeClr val="bg2">
                    <a:lumMod val="20000"/>
                    <a:lumOff val="80000"/>
                  </a:schemeClr>
                </a:solidFill>
                <a:latin typeface="Century Schoolbook" pitchFamily="18" charset="0"/>
              </a:rPr>
              <a:t>Dr. Eliza T. Dresang, </a:t>
            </a:r>
            <a:br>
              <a:rPr lang="en-US" dirty="0" smtClean="0">
                <a:solidFill>
                  <a:schemeClr val="bg2">
                    <a:lumMod val="20000"/>
                    <a:lumOff val="80000"/>
                  </a:schemeClr>
                </a:solidFill>
                <a:latin typeface="Century Schoolbook" pitchFamily="18" charset="0"/>
              </a:rPr>
            </a:br>
            <a:r>
              <a:rPr lang="en-US" dirty="0" smtClean="0">
                <a:solidFill>
                  <a:schemeClr val="bg2">
                    <a:lumMod val="20000"/>
                    <a:lumOff val="80000"/>
                  </a:schemeClr>
                </a:solidFill>
                <a:latin typeface="Century Schoolbook" pitchFamily="18" charset="0"/>
              </a:rPr>
              <a:t>Cleary Professor for </a:t>
            </a:r>
            <a:br>
              <a:rPr lang="en-US" dirty="0" smtClean="0">
                <a:solidFill>
                  <a:schemeClr val="bg2">
                    <a:lumMod val="20000"/>
                    <a:lumOff val="80000"/>
                  </a:schemeClr>
                </a:solidFill>
                <a:latin typeface="Century Schoolbook" pitchFamily="18" charset="0"/>
              </a:rPr>
            </a:br>
            <a:r>
              <a:rPr lang="en-US" dirty="0" smtClean="0">
                <a:solidFill>
                  <a:schemeClr val="bg2">
                    <a:lumMod val="20000"/>
                    <a:lumOff val="80000"/>
                  </a:schemeClr>
                </a:solidFill>
                <a:latin typeface="Century Schoolbook" pitchFamily="18" charset="0"/>
              </a:rPr>
              <a:t>Children and Youth Services </a:t>
            </a:r>
            <a:endParaRPr lang="en-US" dirty="0">
              <a:solidFill>
                <a:schemeClr val="bg2">
                  <a:lumMod val="20000"/>
                  <a:lumOff val="80000"/>
                </a:schemeClr>
              </a:solidFill>
              <a:latin typeface="Century Schoolbook" pitchFamily="18" charset="0"/>
            </a:endParaRPr>
          </a:p>
        </p:txBody>
      </p:sp>
      <p:sp>
        <p:nvSpPr>
          <p:cNvPr id="4" name="Subtitle 2"/>
          <p:cNvSpPr txBox="1">
            <a:spLocks/>
          </p:cNvSpPr>
          <p:nvPr/>
        </p:nvSpPr>
        <p:spPr>
          <a:xfrm>
            <a:off x="2604585" y="4161964"/>
            <a:ext cx="5263409" cy="1435037"/>
          </a:xfrm>
          <a:prstGeom prst="rect">
            <a:avLst/>
          </a:prstGeom>
          <a:effectLst>
            <a:outerShdw blurRad="76200" dir="13500000" sy="23000" kx="1200000" algn="br" rotWithShape="0">
              <a:prstClr val="black">
                <a:alpha val="20000"/>
              </a:prstClr>
            </a:outerShdw>
          </a:effectLst>
        </p:spPr>
        <p:txBody>
          <a:bodyPr vert="horz">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buNone/>
            </a:pPr>
            <a:r>
              <a:rPr lang="en-US" sz="2400" dirty="0" smtClean="0">
                <a:solidFill>
                  <a:schemeClr val="bg2">
                    <a:lumMod val="20000"/>
                    <a:lumOff val="80000"/>
                  </a:schemeClr>
                </a:solidFill>
                <a:latin typeface="Century Schoolbook" pitchFamily="18" charset="0"/>
              </a:rPr>
              <a:t>J. Elizabeth Mills, </a:t>
            </a:r>
            <a:br>
              <a:rPr lang="en-US" sz="2400" dirty="0" smtClean="0">
                <a:solidFill>
                  <a:schemeClr val="bg2">
                    <a:lumMod val="20000"/>
                    <a:lumOff val="80000"/>
                  </a:schemeClr>
                </a:solidFill>
                <a:latin typeface="Century Schoolbook" pitchFamily="18" charset="0"/>
              </a:rPr>
            </a:br>
            <a:r>
              <a:rPr lang="en-US" sz="2400" dirty="0" smtClean="0">
                <a:solidFill>
                  <a:schemeClr val="bg2">
                    <a:lumMod val="20000"/>
                    <a:lumOff val="80000"/>
                  </a:schemeClr>
                </a:solidFill>
                <a:latin typeface="Century Schoolbook" pitchFamily="18" charset="0"/>
              </a:rPr>
              <a:t>MLIS Candidate and </a:t>
            </a:r>
            <a:br>
              <a:rPr lang="en-US" sz="2400" dirty="0" smtClean="0">
                <a:solidFill>
                  <a:schemeClr val="bg2">
                    <a:lumMod val="20000"/>
                    <a:lumOff val="80000"/>
                  </a:schemeClr>
                </a:solidFill>
                <a:latin typeface="Century Schoolbook" pitchFamily="18" charset="0"/>
              </a:rPr>
            </a:br>
            <a:r>
              <a:rPr lang="en-US" sz="2400" dirty="0" smtClean="0">
                <a:solidFill>
                  <a:schemeClr val="bg2">
                    <a:lumMod val="20000"/>
                    <a:lumOff val="80000"/>
                  </a:schemeClr>
                </a:solidFill>
                <a:latin typeface="Century Schoolbook" pitchFamily="18" charset="0"/>
              </a:rPr>
              <a:t>Cleary Graduate Assistant</a:t>
            </a:r>
            <a:endParaRPr lang="en-US" sz="2400" dirty="0">
              <a:solidFill>
                <a:schemeClr val="bg2">
                  <a:lumMod val="20000"/>
                  <a:lumOff val="80000"/>
                </a:schemeClr>
              </a:solidFill>
              <a:latin typeface="Century Schoolbook" pitchFamily="18" charset="0"/>
            </a:endParaRPr>
          </a:p>
        </p:txBody>
      </p:sp>
      <p:pic>
        <p:nvPicPr>
          <p:cNvPr id="1026" name="Picture 2" descr="\\students.ischool.washington.edu\home\jemills1\Downloads\edresang.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22867" y="2119732"/>
            <a:ext cx="1149471" cy="126693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28" name="Picture 4" descr="\\students.ischool.washington.edu\home\jemills1\Downloads\liz.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045536" y="4161964"/>
            <a:ext cx="1034875" cy="1112769"/>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29" name="Picture 5" descr="\\students.ischool.washington.edu\home\jemills1\Downloads\logo.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285484" y="193148"/>
            <a:ext cx="4573032" cy="7621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07981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14842" y="1408288"/>
            <a:ext cx="2756958" cy="1049867"/>
          </a:xfrm>
        </p:spPr>
        <p:txBody>
          <a:bodyPr/>
          <a:lstStyle/>
          <a:p>
            <a:r>
              <a:rPr lang="en-US" dirty="0" smtClean="0">
                <a:solidFill>
                  <a:schemeClr val="accent4">
                    <a:lumMod val="40000"/>
                    <a:lumOff val="60000"/>
                  </a:schemeClr>
                </a:solidFill>
                <a:latin typeface="Century Schoolbook" pitchFamily="18" charset="0"/>
              </a:rPr>
              <a:t>ECRR &amp; </a:t>
            </a:r>
            <a:br>
              <a:rPr lang="en-US" dirty="0" smtClean="0">
                <a:solidFill>
                  <a:schemeClr val="accent4">
                    <a:lumMod val="40000"/>
                    <a:lumOff val="60000"/>
                  </a:schemeClr>
                </a:solidFill>
                <a:latin typeface="Century Schoolbook" pitchFamily="18" charset="0"/>
              </a:rPr>
            </a:br>
            <a:r>
              <a:rPr lang="en-US" dirty="0" smtClean="0">
                <a:solidFill>
                  <a:schemeClr val="accent4">
                    <a:lumMod val="40000"/>
                    <a:lumOff val="60000"/>
                  </a:schemeClr>
                </a:solidFill>
                <a:latin typeface="Century Schoolbook" pitchFamily="18" charset="0"/>
              </a:rPr>
              <a:t>ECRR2</a:t>
            </a:r>
            <a:endParaRPr lang="en-US" dirty="0">
              <a:solidFill>
                <a:schemeClr val="accent4">
                  <a:lumMod val="40000"/>
                  <a:lumOff val="60000"/>
                </a:schemeClr>
              </a:solidFill>
              <a:latin typeface="Century Schoolbook" pitchFamily="18" charset="0"/>
            </a:endParaRPr>
          </a:p>
        </p:txBody>
      </p:sp>
      <p:pic>
        <p:nvPicPr>
          <p:cNvPr id="5" name="Picture Placeholder 4" descr="baby.jpg"/>
          <p:cNvPicPr>
            <a:picLocks noGrp="1" noChangeAspect="1"/>
          </p:cNvPicPr>
          <p:nvPr>
            <p:ph type="pic" idx="1"/>
          </p:nvPr>
        </p:nvPicPr>
        <p:blipFill rotWithShape="1">
          <a:blip r:embed="rId3" cstate="print">
            <a:extLst>
              <a:ext uri="{28A0092B-C50C-407E-A947-70E740481C1C}">
                <a14:useLocalDpi xmlns:a14="http://schemas.microsoft.com/office/drawing/2010/main"/>
              </a:ext>
            </a:extLst>
          </a:blip>
          <a:srcRect/>
          <a:stretch/>
        </p:blipFill>
        <p:spPr>
          <a:xfrm>
            <a:off x="3000375" y="609600"/>
            <a:ext cx="5867400" cy="5799138"/>
          </a:xfrm>
        </p:spPr>
      </p:pic>
      <p:sp>
        <p:nvSpPr>
          <p:cNvPr id="2" name="Text Placeholder 1"/>
          <p:cNvSpPr>
            <a:spLocks noGrp="1"/>
          </p:cNvSpPr>
          <p:nvPr>
            <p:ph type="body" sz="half" idx="2"/>
          </p:nvPr>
        </p:nvSpPr>
        <p:spPr>
          <a:xfrm>
            <a:off x="135466" y="3579541"/>
            <a:ext cx="2692401" cy="2339600"/>
          </a:xfrm>
        </p:spPr>
        <p:txBody>
          <a:bodyPr>
            <a:noAutofit/>
          </a:bodyPr>
          <a:lstStyle/>
          <a:p>
            <a:pPr marL="285750" indent="-285750">
              <a:buClr>
                <a:schemeClr val="accent2">
                  <a:lumMod val="20000"/>
                  <a:lumOff val="80000"/>
                </a:schemeClr>
              </a:buClr>
              <a:buFont typeface="Arial" pitchFamily="34" charset="0"/>
              <a:buChar char="•"/>
            </a:pPr>
            <a:r>
              <a:rPr lang="en-US" sz="1800" dirty="0" smtClean="0">
                <a:latin typeface="Century Schoolbook" pitchFamily="18" charset="0"/>
              </a:rPr>
              <a:t>Outcomes and impact</a:t>
            </a:r>
          </a:p>
          <a:p>
            <a:pPr marL="285750" indent="-285750">
              <a:buClr>
                <a:schemeClr val="accent2">
                  <a:lumMod val="20000"/>
                  <a:lumOff val="80000"/>
                </a:schemeClr>
              </a:buClr>
              <a:buFont typeface="Arial" pitchFamily="34" charset="0"/>
              <a:buChar char="•"/>
            </a:pPr>
            <a:r>
              <a:rPr lang="en-US" sz="1800" dirty="0" smtClean="0">
                <a:latin typeface="Century Schoolbook" pitchFamily="18" charset="0"/>
              </a:rPr>
              <a:t>ELSA</a:t>
            </a:r>
          </a:p>
          <a:p>
            <a:pPr marL="285750" indent="-285750">
              <a:buClr>
                <a:schemeClr val="accent2">
                  <a:lumMod val="20000"/>
                  <a:lumOff val="80000"/>
                </a:schemeClr>
              </a:buClr>
              <a:buFont typeface="Arial" pitchFamily="34" charset="0"/>
              <a:buChar char="•"/>
            </a:pPr>
            <a:r>
              <a:rPr lang="en-US" sz="1800" dirty="0" smtClean="0">
                <a:latin typeface="Century Schoolbook" pitchFamily="18" charset="0"/>
              </a:rPr>
              <a:t>VIEWS2</a:t>
            </a:r>
          </a:p>
          <a:p>
            <a:pPr marL="285750" indent="-285750">
              <a:buClr>
                <a:schemeClr val="accent2">
                  <a:lumMod val="20000"/>
                  <a:lumOff val="80000"/>
                </a:schemeClr>
              </a:buClr>
              <a:buFont typeface="Arial" pitchFamily="34" charset="0"/>
              <a:buChar char="•"/>
            </a:pPr>
            <a:r>
              <a:rPr lang="en-US" sz="1800" dirty="0" smtClean="0">
                <a:latin typeface="Century Schoolbook" pitchFamily="18" charset="0"/>
              </a:rPr>
              <a:t>Schools &amp; Early Literacy</a:t>
            </a:r>
          </a:p>
        </p:txBody>
      </p:sp>
    </p:spTree>
    <p:extLst>
      <p:ext uri="{BB962C8B-B14F-4D97-AF65-F5344CB8AC3E}">
        <p14:creationId xmlns:p14="http://schemas.microsoft.com/office/powerpoint/2010/main" val="237543062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a:xfrm>
            <a:off x="307974" y="1239941"/>
            <a:ext cx="2424075" cy="2339600"/>
          </a:xfrm>
        </p:spPr>
        <p:txBody>
          <a:bodyPr>
            <a:noAutofit/>
          </a:bodyPr>
          <a:lstStyle/>
          <a:p>
            <a:pPr marL="285750" indent="-285750">
              <a:buClr>
                <a:schemeClr val="accent2">
                  <a:lumMod val="20000"/>
                  <a:lumOff val="80000"/>
                </a:schemeClr>
              </a:buClr>
              <a:buFont typeface="Arial" pitchFamily="34" charset="0"/>
              <a:buChar char="•"/>
            </a:pPr>
            <a:r>
              <a:rPr lang="en-US" sz="1800" dirty="0" smtClean="0">
                <a:latin typeface="Century Schoolbook" pitchFamily="18" charset="0"/>
              </a:rPr>
              <a:t>OUTCOMES &amp; IMPACT:</a:t>
            </a:r>
          </a:p>
          <a:p>
            <a:pPr marL="285750" indent="-285750">
              <a:buClr>
                <a:schemeClr val="accent2">
                  <a:lumMod val="20000"/>
                  <a:lumOff val="80000"/>
                </a:schemeClr>
              </a:buClr>
              <a:buFont typeface="Arial" pitchFamily="34" charset="0"/>
              <a:buChar char="•"/>
            </a:pPr>
            <a:r>
              <a:rPr lang="en-US" sz="1800" dirty="0" smtClean="0">
                <a:latin typeface="Century Schoolbook" pitchFamily="18" charset="0"/>
              </a:rPr>
              <a:t>ELSA (Early Literacy Skills Assessment)</a:t>
            </a:r>
          </a:p>
          <a:p>
            <a:pPr marL="285750" indent="-285750">
              <a:buClr>
                <a:schemeClr val="accent2">
                  <a:lumMod val="20000"/>
                  <a:lumOff val="80000"/>
                </a:schemeClr>
              </a:buClr>
              <a:buFont typeface="Arial" pitchFamily="34" charset="0"/>
              <a:buChar char="•"/>
            </a:pPr>
            <a:r>
              <a:rPr lang="en-US" sz="1800" dirty="0" smtClean="0">
                <a:latin typeface="Century Schoolbook" pitchFamily="18" charset="0"/>
              </a:rPr>
              <a:t>VIEWS2 (valuable Initiatives in early literacy that work successfully)</a:t>
            </a:r>
          </a:p>
          <a:p>
            <a:pPr marL="285750" indent="-285750">
              <a:buClr>
                <a:schemeClr val="accent2">
                  <a:lumMod val="20000"/>
                  <a:lumOff val="80000"/>
                </a:schemeClr>
              </a:buClr>
              <a:buFont typeface="Arial" pitchFamily="34" charset="0"/>
              <a:buChar char="•"/>
            </a:pPr>
            <a:r>
              <a:rPr lang="en-US" sz="1800" dirty="0" smtClean="0">
                <a:latin typeface="Century Schoolbook" pitchFamily="18" charset="0"/>
              </a:rPr>
              <a:t>Schools &amp; Early Literacy (State Literacy Council)</a:t>
            </a:r>
          </a:p>
        </p:txBody>
      </p:sp>
      <p:sp>
        <p:nvSpPr>
          <p:cNvPr id="7" name="Picture Placeholder 5"/>
          <p:cNvSpPr txBox="1">
            <a:spLocks/>
          </p:cNvSpPr>
          <p:nvPr/>
        </p:nvSpPr>
        <p:spPr>
          <a:xfrm>
            <a:off x="3152775" y="762000"/>
            <a:ext cx="5867400" cy="4267200"/>
          </a:xfrm>
          <a:prstGeom prst="rect">
            <a:avLst/>
          </a:prstGeom>
        </p:spPr>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9109" y="1239941"/>
            <a:ext cx="5636523" cy="37892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279287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solidFill>
                  <a:schemeClr val="accent2">
                    <a:lumMod val="40000"/>
                    <a:lumOff val="60000"/>
                  </a:schemeClr>
                </a:solidFill>
                <a:latin typeface="Century Schoolbook" pitchFamily="18" charset="0"/>
              </a:rPr>
              <a:t>21</a:t>
            </a:r>
            <a:r>
              <a:rPr lang="en-US" baseline="30000" dirty="0" smtClean="0">
                <a:solidFill>
                  <a:schemeClr val="accent2">
                    <a:lumMod val="40000"/>
                    <a:lumOff val="60000"/>
                  </a:schemeClr>
                </a:solidFill>
                <a:latin typeface="Century Schoolbook" pitchFamily="18" charset="0"/>
              </a:rPr>
              <a:t>st</a:t>
            </a:r>
            <a:r>
              <a:rPr lang="en-US" dirty="0" smtClean="0">
                <a:solidFill>
                  <a:schemeClr val="accent2">
                    <a:lumMod val="40000"/>
                    <a:lumOff val="60000"/>
                  </a:schemeClr>
                </a:solidFill>
                <a:latin typeface="Century Schoolbook" pitchFamily="18" charset="0"/>
              </a:rPr>
              <a:t> Century Change #3:</a:t>
            </a:r>
            <a:br>
              <a:rPr lang="en-US" dirty="0" smtClean="0">
                <a:solidFill>
                  <a:schemeClr val="accent2">
                    <a:lumMod val="40000"/>
                    <a:lumOff val="60000"/>
                  </a:schemeClr>
                </a:solidFill>
                <a:latin typeface="Century Schoolbook" pitchFamily="18" charset="0"/>
              </a:rPr>
            </a:br>
            <a:r>
              <a:rPr lang="en-US" dirty="0" smtClean="0">
                <a:solidFill>
                  <a:schemeClr val="accent2">
                    <a:lumMod val="40000"/>
                    <a:lumOff val="60000"/>
                  </a:schemeClr>
                </a:solidFill>
                <a:latin typeface="Century Schoolbook" pitchFamily="18" charset="0"/>
              </a:rPr>
              <a:t>Radicalizing Resources</a:t>
            </a:r>
            <a:endParaRPr lang="en-US" dirty="0">
              <a:solidFill>
                <a:schemeClr val="accent2">
                  <a:lumMod val="40000"/>
                  <a:lumOff val="60000"/>
                </a:schemeClr>
              </a:solidFill>
              <a:latin typeface="Century Schoolbook" pitchFamily="18" charset="0"/>
            </a:endParaRPr>
          </a:p>
        </p:txBody>
      </p:sp>
      <p:pic>
        <p:nvPicPr>
          <p:cNvPr id="1638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6500" y="2957629"/>
            <a:ext cx="4191000" cy="283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6950430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solidFill>
                  <a:schemeClr val="accent2">
                    <a:lumMod val="40000"/>
                    <a:lumOff val="60000"/>
                  </a:schemeClr>
                </a:solidFill>
                <a:latin typeface="Century Schoolbook" pitchFamily="18" charset="0"/>
              </a:rPr>
              <a:t>21</a:t>
            </a:r>
            <a:r>
              <a:rPr lang="en-US" baseline="30000" dirty="0" smtClean="0">
                <a:solidFill>
                  <a:schemeClr val="accent2">
                    <a:lumMod val="40000"/>
                    <a:lumOff val="60000"/>
                  </a:schemeClr>
                </a:solidFill>
                <a:latin typeface="Century Schoolbook" pitchFamily="18" charset="0"/>
              </a:rPr>
              <a:t>st</a:t>
            </a:r>
            <a:r>
              <a:rPr lang="en-US" dirty="0" smtClean="0">
                <a:solidFill>
                  <a:schemeClr val="accent2">
                    <a:lumMod val="40000"/>
                    <a:lumOff val="60000"/>
                  </a:schemeClr>
                </a:solidFill>
                <a:latin typeface="Century Schoolbook" pitchFamily="18" charset="0"/>
              </a:rPr>
              <a:t> Century Change #3:</a:t>
            </a:r>
            <a:br>
              <a:rPr lang="en-US" dirty="0" smtClean="0">
                <a:solidFill>
                  <a:schemeClr val="accent2">
                    <a:lumMod val="40000"/>
                    <a:lumOff val="60000"/>
                  </a:schemeClr>
                </a:solidFill>
                <a:latin typeface="Century Schoolbook" pitchFamily="18" charset="0"/>
              </a:rPr>
            </a:br>
            <a:r>
              <a:rPr lang="en-US" dirty="0" smtClean="0">
                <a:solidFill>
                  <a:schemeClr val="accent2">
                    <a:lumMod val="40000"/>
                    <a:lumOff val="60000"/>
                  </a:schemeClr>
                </a:solidFill>
                <a:latin typeface="Century Schoolbook" pitchFamily="18" charset="0"/>
              </a:rPr>
              <a:t>Radicalizing Resources</a:t>
            </a:r>
            <a:endParaRPr lang="en-US" dirty="0">
              <a:solidFill>
                <a:schemeClr val="accent2">
                  <a:lumMod val="40000"/>
                  <a:lumOff val="60000"/>
                </a:schemeClr>
              </a:solidFill>
              <a:latin typeface="Century Schoolbook" pitchFamily="18" charset="0"/>
            </a:endParaRPr>
          </a:p>
        </p:txBody>
      </p:sp>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0175" y="3210621"/>
            <a:ext cx="4070195" cy="2733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46855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txBox="1">
            <a:spLocks/>
          </p:cNvSpPr>
          <p:nvPr/>
        </p:nvSpPr>
        <p:spPr>
          <a:xfrm>
            <a:off x="180975" y="1402644"/>
            <a:ext cx="2596092" cy="873948"/>
          </a:xfrm>
          <a:prstGeom prst="rect">
            <a:avLst/>
          </a:prstGeom>
        </p:spPr>
        <p:txBody>
          <a:bodyPr vert="horz" anchor="t">
            <a:noAutofit/>
          </a:bodyPr>
          <a:lstStyle>
            <a:lvl1pPr algn="l" rtl="0" eaLnBrk="1" latinLnBrk="0" hangingPunct="1">
              <a:spcBef>
                <a:spcPct val="0"/>
              </a:spcBef>
              <a:buNone/>
              <a:defRPr kumimoji="0" sz="2400" b="1" kern="1200">
                <a:solidFill>
                  <a:schemeClr val="tx2"/>
                </a:solidFill>
                <a:latin typeface="+mj-lt"/>
                <a:ea typeface="+mj-ea"/>
                <a:cs typeface="+mj-cs"/>
              </a:defRPr>
            </a:lvl1pPr>
          </a:lstStyle>
          <a:p>
            <a:r>
              <a:rPr lang="en-US" dirty="0" smtClean="0">
                <a:solidFill>
                  <a:schemeClr val="accent4">
                    <a:lumMod val="40000"/>
                    <a:lumOff val="60000"/>
                  </a:schemeClr>
                </a:solidFill>
                <a:latin typeface="Century Schoolbook" pitchFamily="18" charset="0"/>
              </a:rPr>
              <a:t>Do libraries need books?</a:t>
            </a:r>
            <a:endParaRPr lang="en-US" dirty="0">
              <a:solidFill>
                <a:schemeClr val="accent4">
                  <a:lumMod val="40000"/>
                  <a:lumOff val="60000"/>
                </a:schemeClr>
              </a:solidFill>
              <a:latin typeface="Century Schoolbook" pitchFamily="18" charset="0"/>
            </a:endParaRPr>
          </a:p>
        </p:txBody>
      </p:sp>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5006" y="1112712"/>
            <a:ext cx="5148283" cy="4407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6868881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txBox="1">
            <a:spLocks/>
          </p:cNvSpPr>
          <p:nvPr/>
        </p:nvSpPr>
        <p:spPr>
          <a:xfrm>
            <a:off x="180975" y="1402643"/>
            <a:ext cx="2596092" cy="1006019"/>
          </a:xfrm>
          <a:prstGeom prst="rect">
            <a:avLst/>
          </a:prstGeom>
        </p:spPr>
        <p:txBody>
          <a:bodyPr vert="horz" anchor="t">
            <a:noAutofit/>
          </a:bodyPr>
          <a:lstStyle>
            <a:lvl1pPr algn="l" rtl="0" eaLnBrk="1" latinLnBrk="0" hangingPunct="1">
              <a:spcBef>
                <a:spcPct val="0"/>
              </a:spcBef>
              <a:buNone/>
              <a:defRPr kumimoji="0" sz="2400" b="1" kern="1200">
                <a:solidFill>
                  <a:schemeClr val="tx2"/>
                </a:solidFill>
                <a:latin typeface="+mj-lt"/>
                <a:ea typeface="+mj-ea"/>
                <a:cs typeface="+mj-cs"/>
              </a:defRPr>
            </a:lvl1pPr>
          </a:lstStyle>
          <a:p>
            <a:r>
              <a:rPr lang="en-US" dirty="0" smtClean="0">
                <a:solidFill>
                  <a:schemeClr val="accent4">
                    <a:lumMod val="40000"/>
                    <a:lumOff val="60000"/>
                  </a:schemeClr>
                </a:solidFill>
                <a:latin typeface="Century Schoolbook" pitchFamily="18" charset="0"/>
              </a:rPr>
              <a:t>How ‘radical’ are handheld books?</a:t>
            </a:r>
            <a:endParaRPr lang="en-US" dirty="0">
              <a:solidFill>
                <a:schemeClr val="accent4">
                  <a:lumMod val="40000"/>
                  <a:lumOff val="60000"/>
                </a:schemeClr>
              </a:solidFill>
              <a:latin typeface="Century Schoolbook" pitchFamily="18" charset="0"/>
            </a:endParaRPr>
          </a:p>
        </p:txBody>
      </p:sp>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7523" y="1022192"/>
            <a:ext cx="3381492" cy="46097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7988000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7108" y="1295399"/>
            <a:ext cx="2824692" cy="1456267"/>
          </a:xfrm>
        </p:spPr>
        <p:txBody>
          <a:bodyPr/>
          <a:lstStyle/>
          <a:p>
            <a:r>
              <a:rPr lang="en-US" dirty="0" smtClean="0">
                <a:solidFill>
                  <a:schemeClr val="accent4">
                    <a:lumMod val="40000"/>
                    <a:lumOff val="60000"/>
                  </a:schemeClr>
                </a:solidFill>
                <a:latin typeface="Century Schoolbook" pitchFamily="18" charset="0"/>
              </a:rPr>
              <a:t>What</a:t>
            </a:r>
            <a:r>
              <a:rPr lang="en-US" dirty="0" smtClean="0">
                <a:solidFill>
                  <a:schemeClr val="tx2">
                    <a:lumMod val="20000"/>
                    <a:lumOff val="80000"/>
                  </a:schemeClr>
                </a:solidFill>
                <a:latin typeface="Century Schoolbook" pitchFamily="18" charset="0"/>
              </a:rPr>
              <a:t> </a:t>
            </a:r>
            <a:r>
              <a:rPr lang="en-US" dirty="0" smtClean="0">
                <a:solidFill>
                  <a:schemeClr val="accent4">
                    <a:lumMod val="40000"/>
                    <a:lumOff val="60000"/>
                  </a:schemeClr>
                </a:solidFill>
                <a:latin typeface="Century Schoolbook" pitchFamily="18" charset="0"/>
              </a:rPr>
              <a:t>is a book?</a:t>
            </a:r>
            <a:br>
              <a:rPr lang="en-US" dirty="0" smtClean="0">
                <a:solidFill>
                  <a:schemeClr val="accent4">
                    <a:lumMod val="40000"/>
                    <a:lumOff val="60000"/>
                  </a:schemeClr>
                </a:solidFill>
                <a:latin typeface="Century Schoolbook" pitchFamily="18" charset="0"/>
              </a:rPr>
            </a:br>
            <a:endParaRPr lang="en-US" dirty="0">
              <a:solidFill>
                <a:schemeClr val="accent4">
                  <a:lumMod val="40000"/>
                  <a:lumOff val="60000"/>
                </a:schemeClr>
              </a:solidFill>
              <a:latin typeface="Century Schoolbook" pitchFamily="18" charset="0"/>
            </a:endParaRPr>
          </a:p>
        </p:txBody>
      </p:sp>
      <p:pic>
        <p:nvPicPr>
          <p:cNvPr id="5" name="Picture Placeholder 4" descr="book.jpg"/>
          <p:cNvPicPr>
            <a:picLocks noGrp="1" noChangeAspect="1"/>
          </p:cNvPicPr>
          <p:nvPr>
            <p:ph type="pic" idx="1"/>
          </p:nvPr>
        </p:nvPicPr>
        <p:blipFill>
          <a:blip r:embed="rId3" cstate="print">
            <a:extLst>
              <a:ext uri="{28A0092B-C50C-407E-A947-70E740481C1C}">
                <a14:useLocalDpi xmlns:a14="http://schemas.microsoft.com/office/drawing/2010/main"/>
              </a:ext>
            </a:extLst>
          </a:blip>
          <a:srcRect/>
          <a:stretch>
            <a:fillRect/>
          </a:stretch>
        </p:blipFill>
        <p:spPr>
          <a:xfrm>
            <a:off x="3000375" y="609599"/>
            <a:ext cx="5867400" cy="5808785"/>
          </a:xfrm>
        </p:spPr>
      </p:pic>
    </p:spTree>
    <p:extLst>
      <p:ext uri="{BB962C8B-B14F-4D97-AF65-F5344CB8AC3E}">
        <p14:creationId xmlns:p14="http://schemas.microsoft.com/office/powerpoint/2010/main" val="113766520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7108" y="1295399"/>
            <a:ext cx="2824692" cy="1456267"/>
          </a:xfrm>
        </p:spPr>
        <p:txBody>
          <a:bodyPr/>
          <a:lstStyle/>
          <a:p>
            <a:r>
              <a:rPr lang="en-US" dirty="0" smtClean="0">
                <a:solidFill>
                  <a:schemeClr val="accent4">
                    <a:lumMod val="40000"/>
                    <a:lumOff val="60000"/>
                  </a:schemeClr>
                </a:solidFill>
                <a:latin typeface="Century Schoolbook" pitchFamily="18" charset="0"/>
              </a:rPr>
              <a:t>A digital </a:t>
            </a:r>
            <a:r>
              <a:rPr lang="en-US" smtClean="0">
                <a:solidFill>
                  <a:schemeClr val="accent4">
                    <a:lumMod val="40000"/>
                    <a:lumOff val="60000"/>
                  </a:schemeClr>
                </a:solidFill>
                <a:latin typeface="Century Schoolbook" pitchFamily="18" charset="0"/>
              </a:rPr>
              <a:t>library for </a:t>
            </a:r>
            <a:r>
              <a:rPr lang="en-US" dirty="0" smtClean="0">
                <a:solidFill>
                  <a:schemeClr val="accent4">
                    <a:lumMod val="40000"/>
                    <a:lumOff val="60000"/>
                  </a:schemeClr>
                </a:solidFill>
                <a:latin typeface="Century Schoolbook" pitchFamily="18" charset="0"/>
              </a:rPr>
              <a:t>the world’s children</a:t>
            </a:r>
            <a:br>
              <a:rPr lang="en-US" dirty="0" smtClean="0">
                <a:solidFill>
                  <a:schemeClr val="accent4">
                    <a:lumMod val="40000"/>
                    <a:lumOff val="60000"/>
                  </a:schemeClr>
                </a:solidFill>
                <a:latin typeface="Century Schoolbook" pitchFamily="18" charset="0"/>
              </a:rPr>
            </a:br>
            <a:endParaRPr lang="en-US" dirty="0">
              <a:solidFill>
                <a:schemeClr val="accent4">
                  <a:lumMod val="40000"/>
                  <a:lumOff val="60000"/>
                </a:schemeClr>
              </a:solidFill>
              <a:latin typeface="Century Schoolbook" pitchFamily="18" charset="0"/>
            </a:endParaRPr>
          </a:p>
        </p:txBody>
      </p:sp>
      <p:pic>
        <p:nvPicPr>
          <p:cNvPr id="21506" name="Picture 2">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0370" y="2988408"/>
            <a:ext cx="7505700" cy="1304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7282899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7108" y="1295399"/>
            <a:ext cx="2824692" cy="1456267"/>
          </a:xfrm>
        </p:spPr>
        <p:txBody>
          <a:bodyPr/>
          <a:lstStyle/>
          <a:p>
            <a:r>
              <a:rPr lang="en-US" dirty="0" smtClean="0">
                <a:solidFill>
                  <a:schemeClr val="accent4">
                    <a:lumMod val="40000"/>
                    <a:lumOff val="60000"/>
                  </a:schemeClr>
                </a:solidFill>
                <a:latin typeface="Century Schoolbook" pitchFamily="18" charset="0"/>
              </a:rPr>
              <a:t>What</a:t>
            </a:r>
            <a:r>
              <a:rPr lang="en-US" dirty="0" smtClean="0">
                <a:solidFill>
                  <a:schemeClr val="tx2">
                    <a:lumMod val="20000"/>
                    <a:lumOff val="80000"/>
                  </a:schemeClr>
                </a:solidFill>
                <a:latin typeface="Century Schoolbook" pitchFamily="18" charset="0"/>
              </a:rPr>
              <a:t> </a:t>
            </a:r>
            <a:r>
              <a:rPr lang="en-US" dirty="0" smtClean="0">
                <a:solidFill>
                  <a:schemeClr val="accent4">
                    <a:lumMod val="40000"/>
                    <a:lumOff val="60000"/>
                  </a:schemeClr>
                </a:solidFill>
                <a:latin typeface="Century Schoolbook" pitchFamily="18" charset="0"/>
              </a:rPr>
              <a:t>is a book?</a:t>
            </a:r>
            <a:endParaRPr lang="en-US" dirty="0">
              <a:solidFill>
                <a:schemeClr val="accent4">
                  <a:lumMod val="40000"/>
                  <a:lumOff val="60000"/>
                </a:schemeClr>
              </a:solidFill>
              <a:latin typeface="Century Schoolbook" pitchFamily="18" charset="0"/>
            </a:endParaRPr>
          </a:p>
        </p:txBody>
      </p:sp>
      <p:pic>
        <p:nvPicPr>
          <p:cNvPr id="19458" name="Picture 2">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50954" y="972827"/>
            <a:ext cx="4829175" cy="473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695035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7108" y="1295399"/>
            <a:ext cx="2824692" cy="1456267"/>
          </a:xfrm>
        </p:spPr>
        <p:txBody>
          <a:bodyPr/>
          <a:lstStyle/>
          <a:p>
            <a:r>
              <a:rPr lang="en-US" dirty="0" smtClean="0">
                <a:solidFill>
                  <a:schemeClr val="accent4">
                    <a:lumMod val="40000"/>
                    <a:lumOff val="60000"/>
                  </a:schemeClr>
                </a:solidFill>
                <a:latin typeface="Century Schoolbook" pitchFamily="18" charset="0"/>
              </a:rPr>
              <a:t>New frontiers to defend access for youth</a:t>
            </a:r>
            <a:endParaRPr lang="en-US" dirty="0">
              <a:solidFill>
                <a:schemeClr val="accent4">
                  <a:lumMod val="40000"/>
                  <a:lumOff val="60000"/>
                </a:schemeClr>
              </a:solidFill>
              <a:latin typeface="Century Schoolbook" pitchFamily="18" charset="0"/>
            </a:endParaRPr>
          </a:p>
        </p:txBody>
      </p:sp>
      <p:pic>
        <p:nvPicPr>
          <p:cNvPr id="204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61371" y="1295398"/>
            <a:ext cx="5279848" cy="3994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063979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solidFill>
                  <a:schemeClr val="accent2">
                    <a:lumMod val="40000"/>
                    <a:lumOff val="60000"/>
                  </a:schemeClr>
                </a:solidFill>
                <a:latin typeface="Century Schoolbook" pitchFamily="18" charset="0"/>
              </a:rPr>
              <a:t>Introduction</a:t>
            </a:r>
            <a:endParaRPr lang="en-US" dirty="0">
              <a:solidFill>
                <a:schemeClr val="accent2">
                  <a:lumMod val="40000"/>
                  <a:lumOff val="60000"/>
                </a:schemeClr>
              </a:solidFill>
              <a:latin typeface="Century Schoolbook" pitchFamily="18" charset="0"/>
            </a:endParaRPr>
          </a:p>
        </p:txBody>
      </p:sp>
      <p:pic>
        <p:nvPicPr>
          <p:cNvPr id="3078" name="Picture 6" descr="C:\Users\edresang\Pictures\iStockPictures\Boyvideoingkids.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971685" y="3261731"/>
            <a:ext cx="3285556" cy="21800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916232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solidFill>
                  <a:schemeClr val="accent2">
                    <a:lumMod val="40000"/>
                    <a:lumOff val="60000"/>
                  </a:schemeClr>
                </a:solidFill>
                <a:latin typeface="Century Schoolbook" pitchFamily="18" charset="0"/>
              </a:rPr>
              <a:t>Conclusion</a:t>
            </a:r>
            <a:endParaRPr lang="en-US" dirty="0">
              <a:solidFill>
                <a:schemeClr val="accent2">
                  <a:lumMod val="40000"/>
                  <a:lumOff val="60000"/>
                </a:schemeClr>
              </a:solidFill>
              <a:latin typeface="Century Schoolbook" pitchFamily="18"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9214" y="2703252"/>
            <a:ext cx="4725570" cy="3544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068775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868680"/>
          </a:xfrm>
        </p:spPr>
        <p:txBody>
          <a:bodyPr>
            <a:normAutofit fontScale="90000"/>
          </a:bodyPr>
          <a:lstStyle/>
          <a:p>
            <a:r>
              <a:rPr lang="en-US" dirty="0" smtClean="0"/>
              <a:t>Young Readers’ Library &amp; </a:t>
            </a:r>
            <a:br>
              <a:rPr lang="en-US" dirty="0" smtClean="0"/>
            </a:br>
            <a:r>
              <a:rPr lang="en-US" dirty="0" smtClean="0"/>
              <a:t>Reading Habits</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8853" y="1545908"/>
            <a:ext cx="7609622" cy="4859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descr="C:\Users\edresang\Pictures\iStockPictures\Hispanicteenreading.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054215" y="228600"/>
            <a:ext cx="1619250" cy="10744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03922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599"/>
            <a:ext cx="8534400" cy="955307"/>
          </a:xfrm>
        </p:spPr>
        <p:txBody>
          <a:bodyPr>
            <a:normAutofit fontScale="90000"/>
          </a:bodyPr>
          <a:lstStyle/>
          <a:p>
            <a:r>
              <a:rPr lang="en-US" dirty="0" smtClean="0"/>
              <a:t>Young Readers’ Library &amp;</a:t>
            </a:r>
            <a:br>
              <a:rPr lang="en-US" dirty="0" smtClean="0"/>
            </a:br>
            <a:r>
              <a:rPr lang="en-US" dirty="0" smtClean="0"/>
              <a:t> Reading Habits</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3551" y="1415173"/>
            <a:ext cx="6904571" cy="4987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65655" y="125917"/>
            <a:ext cx="1622425" cy="107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790623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Digital Age Assumptions about Youth</a:t>
            </a:r>
            <a:endParaRPr lang="en-US" dirty="0"/>
          </a:p>
        </p:txBody>
      </p:sp>
      <p:pic>
        <p:nvPicPr>
          <p:cNvPr id="5" name="Picture Placeholder 4" descr="learning.jpg"/>
          <p:cNvPicPr>
            <a:picLocks noGrp="1" noChangeAspect="1"/>
          </p:cNvPicPr>
          <p:nvPr>
            <p:ph sz="half" idx="1"/>
          </p:nvPr>
        </p:nvPicPr>
        <p:blipFill rotWithShape="1">
          <a:blip r:embed="rId3" cstate="print">
            <a:extLst>
              <a:ext uri="{28A0092B-C50C-407E-A947-70E740481C1C}">
                <a14:useLocalDpi xmlns:a14="http://schemas.microsoft.com/office/drawing/2010/main"/>
              </a:ext>
            </a:extLst>
          </a:blip>
          <a:stretch/>
        </p:blipFill>
        <p:spPr>
          <a:xfrm>
            <a:off x="301625" y="1790247"/>
            <a:ext cx="4038600" cy="3844243"/>
          </a:xfrm>
        </p:spPr>
      </p:pic>
      <p:sp>
        <p:nvSpPr>
          <p:cNvPr id="2" name="Text Placeholder 1"/>
          <p:cNvSpPr>
            <a:spLocks noGrp="1"/>
          </p:cNvSpPr>
          <p:nvPr>
            <p:ph sz="half" idx="2"/>
          </p:nvPr>
        </p:nvSpPr>
        <p:spPr>
          <a:xfrm>
            <a:off x="4533499" y="2002054"/>
            <a:ext cx="4527083" cy="4022397"/>
          </a:xfrm>
        </p:spPr>
        <p:txBody>
          <a:bodyPr>
            <a:normAutofit/>
          </a:bodyPr>
          <a:lstStyle/>
          <a:p>
            <a:r>
              <a:rPr lang="en-US" sz="1800" dirty="0" smtClean="0">
                <a:latin typeface="Century Schoolbook" pitchFamily="18" charset="0"/>
              </a:rPr>
              <a:t>Youth are capable and seeking connections.</a:t>
            </a:r>
          </a:p>
          <a:p>
            <a:r>
              <a:rPr lang="en-US" sz="1800" dirty="0" smtClean="0">
                <a:latin typeface="Century Schoolbook" pitchFamily="18" charset="0"/>
              </a:rPr>
              <a:t>The digital environment nurtures youth’s capabilities.</a:t>
            </a:r>
          </a:p>
          <a:p>
            <a:r>
              <a:rPr lang="en-US" sz="1800" dirty="0" smtClean="0">
                <a:latin typeface="Century Schoolbook" pitchFamily="18" charset="0"/>
              </a:rPr>
              <a:t>Handheld books offer digital-age connections.</a:t>
            </a:r>
          </a:p>
          <a:p>
            <a:r>
              <a:rPr lang="en-US" sz="1800" i="1" dirty="0" smtClean="0">
                <a:latin typeface="Century Schoolbook" pitchFamily="18" charset="0"/>
              </a:rPr>
              <a:t>Adults and </a:t>
            </a:r>
            <a:r>
              <a:rPr lang="en-US" sz="1800" dirty="0" smtClean="0">
                <a:latin typeface="Century Schoolbook" pitchFamily="18" charset="0"/>
              </a:rPr>
              <a:t>youth are partners in the digital world.</a:t>
            </a:r>
          </a:p>
        </p:txBody>
      </p:sp>
    </p:spTree>
    <p:extLst>
      <p:ext uri="{BB962C8B-B14F-4D97-AF65-F5344CB8AC3E}">
        <p14:creationId xmlns:p14="http://schemas.microsoft.com/office/powerpoint/2010/main" val="228124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11666" y="533400"/>
            <a:ext cx="8729133" cy="1524000"/>
          </a:xfrm>
        </p:spPr>
        <p:txBody>
          <a:bodyPr/>
          <a:lstStyle/>
          <a:p>
            <a:r>
              <a:rPr lang="en-US" dirty="0" smtClean="0">
                <a:solidFill>
                  <a:schemeClr val="accent2">
                    <a:lumMod val="40000"/>
                    <a:lumOff val="60000"/>
                  </a:schemeClr>
                </a:solidFill>
                <a:latin typeface="Century Schoolbook" pitchFamily="18" charset="0"/>
              </a:rPr>
              <a:t>21</a:t>
            </a:r>
            <a:r>
              <a:rPr lang="en-US" baseline="30000" dirty="0" smtClean="0">
                <a:solidFill>
                  <a:schemeClr val="accent2">
                    <a:lumMod val="40000"/>
                    <a:lumOff val="60000"/>
                  </a:schemeClr>
                </a:solidFill>
                <a:latin typeface="Century Schoolbook" pitchFamily="18" charset="0"/>
              </a:rPr>
              <a:t>st</a:t>
            </a:r>
            <a:r>
              <a:rPr lang="en-US" dirty="0" smtClean="0">
                <a:solidFill>
                  <a:schemeClr val="accent2">
                    <a:lumMod val="40000"/>
                    <a:lumOff val="60000"/>
                  </a:schemeClr>
                </a:solidFill>
                <a:latin typeface="Century Schoolbook" pitchFamily="18" charset="0"/>
              </a:rPr>
              <a:t> Century Change #1: </a:t>
            </a:r>
            <a:br>
              <a:rPr lang="en-US" dirty="0" smtClean="0">
                <a:solidFill>
                  <a:schemeClr val="accent2">
                    <a:lumMod val="40000"/>
                    <a:lumOff val="60000"/>
                  </a:schemeClr>
                </a:solidFill>
                <a:latin typeface="Century Schoolbook" pitchFamily="18" charset="0"/>
              </a:rPr>
            </a:br>
            <a:r>
              <a:rPr lang="en-US" dirty="0" smtClean="0">
                <a:solidFill>
                  <a:schemeClr val="accent2">
                    <a:lumMod val="40000"/>
                    <a:lumOff val="60000"/>
                  </a:schemeClr>
                </a:solidFill>
                <a:latin typeface="Century Schoolbook" pitchFamily="18" charset="0"/>
              </a:rPr>
              <a:t>Libraries as Labs for Learning</a:t>
            </a:r>
            <a:endParaRPr lang="en-US" dirty="0">
              <a:solidFill>
                <a:schemeClr val="accent2">
                  <a:lumMod val="40000"/>
                  <a:lumOff val="60000"/>
                </a:schemeClr>
              </a:solidFill>
              <a:latin typeface="Century Schoolbook" pitchFamily="18" charset="0"/>
            </a:endParaRPr>
          </a:p>
        </p:txBody>
      </p:sp>
      <p:sp>
        <p:nvSpPr>
          <p:cNvPr id="2" name="TextBox 1"/>
          <p:cNvSpPr txBox="1"/>
          <p:nvPr/>
        </p:nvSpPr>
        <p:spPr>
          <a:xfrm>
            <a:off x="1025912" y="3668751"/>
            <a:ext cx="6913756" cy="1077218"/>
          </a:xfrm>
          <a:prstGeom prst="rect">
            <a:avLst/>
          </a:prstGeom>
          <a:noFill/>
        </p:spPr>
        <p:txBody>
          <a:bodyPr wrap="square" rtlCol="0">
            <a:spAutoFit/>
          </a:bodyPr>
          <a:lstStyle/>
          <a:p>
            <a:pPr marL="285750" indent="-285750">
              <a:buFont typeface="Arial" pitchFamily="34" charset="0"/>
              <a:buChar char="•"/>
            </a:pPr>
            <a:r>
              <a:rPr lang="en-US" sz="3200" dirty="0" smtClean="0"/>
              <a:t>Labs for Learning </a:t>
            </a:r>
          </a:p>
          <a:p>
            <a:pPr marL="285750" indent="-285750">
              <a:buFont typeface="Arial" pitchFamily="34" charset="0"/>
              <a:buChar char="•"/>
            </a:pPr>
            <a:r>
              <a:rPr lang="en-US" sz="3200" dirty="0" smtClean="0"/>
              <a:t>Labs for Learning about Learning</a:t>
            </a:r>
            <a:endParaRPr lang="en-US" sz="3200" dirty="0"/>
          </a:p>
        </p:txBody>
      </p:sp>
    </p:spTree>
    <p:extLst>
      <p:ext uri="{BB962C8B-B14F-4D97-AF65-F5344CB8AC3E}">
        <p14:creationId xmlns:p14="http://schemas.microsoft.com/office/powerpoint/2010/main" val="4147601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8641" y="1370660"/>
            <a:ext cx="2773892" cy="1718733"/>
          </a:xfrm>
        </p:spPr>
        <p:txBody>
          <a:bodyPr/>
          <a:lstStyle/>
          <a:p>
            <a:r>
              <a:rPr lang="en-US" dirty="0">
                <a:solidFill>
                  <a:schemeClr val="accent4">
                    <a:lumMod val="40000"/>
                    <a:lumOff val="60000"/>
                  </a:schemeClr>
                </a:solidFill>
                <a:latin typeface="Century Schoolbook" pitchFamily="18" charset="0"/>
              </a:rPr>
              <a:t>D</a:t>
            </a:r>
            <a:r>
              <a:rPr lang="en-US" dirty="0" smtClean="0">
                <a:solidFill>
                  <a:schemeClr val="accent4">
                    <a:lumMod val="40000"/>
                    <a:lumOff val="60000"/>
                  </a:schemeClr>
                </a:solidFill>
                <a:latin typeface="Century Schoolbook" pitchFamily="18" charset="0"/>
              </a:rPr>
              <a:t>igital teens</a:t>
            </a:r>
            <a:endParaRPr lang="en-US" dirty="0">
              <a:solidFill>
                <a:schemeClr val="accent4">
                  <a:lumMod val="40000"/>
                  <a:lumOff val="60000"/>
                </a:schemeClr>
              </a:solidFill>
              <a:latin typeface="Century Schoolbook" pitchFamily="18" charset="0"/>
            </a:endParaRPr>
          </a:p>
        </p:txBody>
      </p:sp>
      <p:sp>
        <p:nvSpPr>
          <p:cNvPr id="2" name="Text Placeholder 1"/>
          <p:cNvSpPr>
            <a:spLocks noGrp="1"/>
          </p:cNvSpPr>
          <p:nvPr>
            <p:ph type="body" sz="half" idx="2"/>
          </p:nvPr>
        </p:nvSpPr>
        <p:spPr>
          <a:xfrm>
            <a:off x="138641" y="3617009"/>
            <a:ext cx="2706159" cy="2394933"/>
          </a:xfrm>
        </p:spPr>
        <p:txBody>
          <a:bodyPr>
            <a:normAutofit/>
          </a:bodyPr>
          <a:lstStyle/>
          <a:p>
            <a:pPr marL="285750" indent="-285750">
              <a:buClr>
                <a:schemeClr val="accent2">
                  <a:lumMod val="20000"/>
                  <a:lumOff val="80000"/>
                </a:schemeClr>
              </a:buClr>
              <a:buFont typeface="Arial" pitchFamily="34" charset="0"/>
              <a:buChar char="•"/>
            </a:pPr>
            <a:r>
              <a:rPr lang="en-US" sz="1800" dirty="0" smtClean="0">
                <a:latin typeface="Century Schoolbook" pitchFamily="18" charset="0"/>
              </a:rPr>
              <a:t>Past: good was good</a:t>
            </a:r>
            <a:endParaRPr lang="en-US" sz="1800" dirty="0">
              <a:latin typeface="Century Schoolbook" pitchFamily="18" charset="0"/>
            </a:endParaRPr>
          </a:p>
          <a:p>
            <a:pPr marL="285750" indent="-285750">
              <a:buClr>
                <a:schemeClr val="accent2">
                  <a:lumMod val="20000"/>
                  <a:lumOff val="80000"/>
                </a:schemeClr>
              </a:buClr>
              <a:buFont typeface="Arial" pitchFamily="34" charset="0"/>
              <a:buChar char="•"/>
            </a:pPr>
            <a:r>
              <a:rPr lang="en-US" sz="1800" dirty="0" smtClean="0">
                <a:latin typeface="Century Schoolbook" pitchFamily="18" charset="0"/>
              </a:rPr>
              <a:t>Now: Libraries as </a:t>
            </a:r>
            <a:r>
              <a:rPr lang="en-US" sz="1800" dirty="0">
                <a:latin typeface="Century Schoolbook" pitchFamily="18" charset="0"/>
              </a:rPr>
              <a:t>partners </a:t>
            </a:r>
            <a:r>
              <a:rPr lang="en-US" sz="1800" dirty="0" smtClean="0">
                <a:latin typeface="Century Schoolbook" pitchFamily="18" charset="0"/>
              </a:rPr>
              <a:t>and laboratories </a:t>
            </a:r>
            <a:r>
              <a:rPr lang="en-US" sz="1800" dirty="0">
                <a:latin typeface="Century Schoolbook" pitchFamily="18" charset="0"/>
              </a:rPr>
              <a:t>for </a:t>
            </a:r>
            <a:r>
              <a:rPr lang="en-US" sz="1800" dirty="0" smtClean="0">
                <a:latin typeface="Century Schoolbook" pitchFamily="18" charset="0"/>
              </a:rPr>
              <a:t>research</a:t>
            </a:r>
            <a:endParaRPr lang="en-US" sz="1800" dirty="0">
              <a:latin typeface="Century Schoolbook" pitchFamily="18" charset="0"/>
            </a:endParaRPr>
          </a:p>
        </p:txBody>
      </p:sp>
      <p:sp>
        <p:nvSpPr>
          <p:cNvPr id="6" name="Picture Placeholder 3"/>
          <p:cNvSpPr txBox="1">
            <a:spLocks/>
          </p:cNvSpPr>
          <p:nvPr/>
        </p:nvSpPr>
        <p:spPr>
          <a:xfrm>
            <a:off x="3152775" y="762000"/>
            <a:ext cx="5867400" cy="4267200"/>
          </a:xfrm>
          <a:prstGeom prst="rect">
            <a:avLst/>
          </a:prstGeom>
        </p:spPr>
      </p:sp>
      <p:pic>
        <p:nvPicPr>
          <p:cNvPr id="4098" name="Picture 2" descr="C:\Users\edresang\Pictures\iStockPictures\iStock_000016612348XSmall.jpg"/>
          <p:cNvPicPr>
            <a:picLocks noGrp="1" noChangeAspect="1" noChangeArrowheads="1"/>
          </p:cNvPicPr>
          <p:nvPr>
            <p:ph type="pic" idx="1"/>
          </p:nvPr>
        </p:nvPicPr>
        <p:blipFill>
          <a:blip r:embed="rId3">
            <a:extLst>
              <a:ext uri="{28A0092B-C50C-407E-A947-70E740481C1C}">
                <a14:useLocalDpi xmlns:a14="http://schemas.microsoft.com/office/drawing/2010/main" val="0"/>
              </a:ext>
            </a:extLst>
          </a:blip>
          <a:srcRect l="4382" r="4382"/>
          <a:stretch>
            <a:fillRect/>
          </a:stretch>
        </p:blipFill>
        <p:spPr bwMode="auto">
          <a:xfrm>
            <a:off x="3000375" y="1030840"/>
            <a:ext cx="5867400" cy="426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00188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89442" y="1380066"/>
            <a:ext cx="2782358" cy="1651000"/>
          </a:xfrm>
        </p:spPr>
        <p:txBody>
          <a:bodyPr/>
          <a:lstStyle/>
          <a:p>
            <a:r>
              <a:rPr lang="en-US" dirty="0" smtClean="0">
                <a:solidFill>
                  <a:schemeClr val="accent4">
                    <a:lumMod val="40000"/>
                    <a:lumOff val="60000"/>
                  </a:schemeClr>
                </a:solidFill>
                <a:latin typeface="Century Schoolbook" pitchFamily="18" charset="0"/>
              </a:rPr>
              <a:t>Hanging out, messing around, </a:t>
            </a:r>
            <a:r>
              <a:rPr lang="en-US" dirty="0" err="1" smtClean="0">
                <a:solidFill>
                  <a:schemeClr val="accent4">
                    <a:lumMod val="40000"/>
                    <a:lumOff val="60000"/>
                  </a:schemeClr>
                </a:solidFill>
                <a:latin typeface="Century Schoolbook" pitchFamily="18" charset="0"/>
              </a:rPr>
              <a:t>geeking</a:t>
            </a:r>
            <a:r>
              <a:rPr lang="en-US" dirty="0" smtClean="0">
                <a:solidFill>
                  <a:schemeClr val="accent4">
                    <a:lumMod val="40000"/>
                    <a:lumOff val="60000"/>
                  </a:schemeClr>
                </a:solidFill>
                <a:latin typeface="Century Schoolbook" pitchFamily="18" charset="0"/>
              </a:rPr>
              <a:t> out (Ito 2010) </a:t>
            </a:r>
            <a:endParaRPr lang="en-US" dirty="0">
              <a:solidFill>
                <a:schemeClr val="accent4">
                  <a:lumMod val="40000"/>
                  <a:lumOff val="60000"/>
                </a:schemeClr>
              </a:solidFill>
              <a:latin typeface="Century Schoolbook" pitchFamily="18" charset="0"/>
            </a:endParaRPr>
          </a:p>
        </p:txBody>
      </p:sp>
      <p:pic>
        <p:nvPicPr>
          <p:cNvPr id="7" name="Picture Placeholder 6" descr="game.jpg"/>
          <p:cNvPicPr>
            <a:picLocks noGrp="1" noChangeAspect="1"/>
          </p:cNvPicPr>
          <p:nvPr>
            <p:ph type="pic" idx="1"/>
          </p:nvPr>
        </p:nvPicPr>
        <p:blipFill>
          <a:blip r:embed="rId3" cstate="print">
            <a:extLst>
              <a:ext uri="{28A0092B-C50C-407E-A947-70E740481C1C}">
                <a14:useLocalDpi xmlns:a14="http://schemas.microsoft.com/office/drawing/2010/main"/>
              </a:ext>
            </a:extLst>
          </a:blip>
          <a:srcRect/>
          <a:stretch>
            <a:fillRect/>
          </a:stretch>
        </p:blipFill>
        <p:spPr>
          <a:xfrm>
            <a:off x="3000375" y="1349619"/>
            <a:ext cx="5867400" cy="4267200"/>
          </a:xfrm>
        </p:spPr>
      </p:pic>
    </p:spTree>
    <p:extLst>
      <p:ext uri="{BB962C8B-B14F-4D97-AF65-F5344CB8AC3E}">
        <p14:creationId xmlns:p14="http://schemas.microsoft.com/office/powerpoint/2010/main" val="12244785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Digital Age Libraries and Youth: Learning Labs, Literacy Leaders, &amp;#x0D;&amp;#x0A;Radical Resources&amp;quot;&quot;/&gt;&lt;property id=&quot;20307&quot; value=&quot;256&quot;/&gt;&lt;/object&gt;&lt;object type=&quot;3&quot; unique_id=&quot;10005&quot;&gt;&lt;property id=&quot;20148&quot; value=&quot;5&quot;/&gt;&lt;property id=&quot;20300&quot; value=&quot;Slide 2&quot;/&gt;&lt;property id=&quot;20307&quot; value=&quot;283&quot;/&gt;&lt;/object&gt;&lt;object type=&quot;3&quot; unique_id=&quot;10006&quot;&gt;&lt;property id=&quot;20148&quot; value=&quot;5&quot;/&gt;&lt;property id=&quot;20300&quot; value=&quot;Slide 3 - &amp;quot;Introduction&amp;quot;&quot;/&gt;&lt;property id=&quot;20307&quot; value=&quot;257&quot;/&gt;&lt;/object&gt;&lt;object type=&quot;3&quot; unique_id=&quot;10012&quot;&gt;&lt;property id=&quot;20148&quot; value=&quot;5&quot;/&gt;&lt;property id=&quot;20300&quot; value=&quot;Slide 7 - &amp;quot;21st Century Change #1: &amp;#x0D;&amp;#x0A;Libraries as Labs for Learning&amp;quot;&quot;/&gt;&lt;property id=&quot;20307&quot; value=&quot;259&quot;/&gt;&lt;/object&gt;&lt;object type=&quot;3&quot; unique_id=&quot;10013&quot;&gt;&lt;property id=&quot;20148&quot; value=&quot;5&quot;/&gt;&lt;property id=&quot;20300&quot; value=&quot;Slide 8 - &amp;quot;Digital teens&amp;quot;&quot;/&gt;&lt;property id=&quot;20307&quot; value=&quot;265&quot;/&gt;&lt;/object&gt;&lt;object type=&quot;3&quot; unique_id=&quot;10014&quot;&gt;&lt;property id=&quot;20148&quot; value=&quot;5&quot;/&gt;&lt;property id=&quot;20300&quot; value=&quot;Slide 9 - &amp;quot;Hanging out, messing around, geeking out (Ito 2010) &amp;quot;&quot;/&gt;&lt;property id=&quot;20307&quot; value=&quot;258&quot;/&gt;&lt;/object&gt;&lt;object type=&quot;3&quot; unique_id=&quot;10015&quot;&gt;&lt;property id=&quot;20148&quot; value=&quot;5&quot;/&gt;&lt;property id=&quot;20300&quot; value=&quot;Slide 10 - &amp;quot;YouMedia: &amp;#x0D;&amp;#x0A;First MacArthur&amp;#x0D;&amp;#x0A;IMLS library learning lab&amp;quot;&quot;/&gt;&lt;property id=&quot;20307&quot; value=&quot;266&quot;/&gt;&lt;/object&gt;&lt;object type=&quot;3&quot; unique_id=&quot;10016&quot;&gt;&lt;property id=&quot;20148&quot; value=&quot;5&quot;/&gt;&lt;property id=&quot;20300&quot; value=&quot;Slide 11 - &amp;quot;21st century libraries as learning labs&amp;quot;&quot;/&gt;&lt;property id=&quot;20307&quot; value=&quot;268&quot;/&gt;&lt;/object&gt;&lt;object type=&quot;3&quot; unique_id=&quot;10017&quot;&gt;&lt;property id=&quot;20148&quot; value=&quot;5&quot;/&gt;&lt;property id=&quot;20300&quot; value=&quot;Slide 12 - &amp;quot;Most important finding of first year of You Media&amp;quot;&quot;/&gt;&lt;property id=&quot;20307&quot; value=&quot;274&quot;/&gt;&lt;/object&gt;&lt;object type=&quot;3&quot; unique_id=&quot;10018&quot;&gt;&lt;property id=&quot;20148&quot; value=&quot;5&quot;/&gt;&lt;property id=&quot;20300&quot; value=&quot;Slide 16 - &amp;quot;21st Century Change #2:&amp;#x0D;&amp;#x0A;Libraries Are Literacy Leaders&amp;quot;&quot;/&gt;&lt;property id=&quot;20307&quot; value=&quot;273&quot;/&gt;&lt;/object&gt;&lt;object type=&quot;3&quot; unique_id=&quot;10019&quot;&gt;&lt;property id=&quot;20148&quot; value=&quot;5&quot;/&gt;&lt;property id=&quot;20300&quot; value=&quot;Slide 18 - &amp;quot;Libraries as literacy promoters &amp;quot;&quot;/&gt;&lt;property id=&quot;20307&quot; value=&quot;272&quot;/&gt;&lt;/object&gt;&lt;object type=&quot;3&quot; unique_id=&quot;10020&quot;&gt;&lt;property id=&quot;20148&quot; value=&quot;5&quot;/&gt;&lt;property id=&quot;20300&quot; value=&quot;Slide 19 - &amp;quot;Libraries &amp;amp; achievement&amp;quot;&quot;/&gt;&lt;property id=&quot;20307&quot; value=&quot;276&quot;/&gt;&lt;/object&gt;&lt;object type=&quot;3&quot; unique_id=&quot;10022&quot;&gt;&lt;property id=&quot;20148&quot; value=&quot;5&quot;/&gt;&lt;property id=&quot;20300&quot; value=&quot;Slide 20 - &amp;quot;ECRR &amp;amp; &amp;#x0D;&amp;#x0A;ECRR2&amp;quot;&quot;/&gt;&lt;property id=&quot;20307&quot; value=&quot;270&quot;/&gt;&lt;/object&gt;&lt;object type=&quot;3&quot; unique_id=&quot;10023&quot;&gt;&lt;property id=&quot;20148&quot; value=&quot;5&quot;/&gt;&lt;property id=&quot;20300&quot; value=&quot;Slide 22 - &amp;quot;21st Century Change #3:&amp;#x0D;&amp;#x0A;Radicalizing Resources&amp;quot;&quot;/&gt;&lt;property id=&quot;20307&quot; value=&quot;281&quot;/&gt;&lt;/object&gt;&lt;object type=&quot;3&quot; unique_id=&quot;10024&quot;&gt;&lt;property id=&quot;20148&quot; value=&quot;5&quot;/&gt;&lt;property id=&quot;20300&quot; value=&quot;Slide 24&quot;/&gt;&lt;property id=&quot;20307&quot; value=&quot;279&quot;/&gt;&lt;/object&gt;&lt;object type=&quot;3&quot; unique_id=&quot;10025&quot;&gt;&lt;property id=&quot;20148&quot; value=&quot;5&quot;/&gt;&lt;property id=&quot;20300&quot; value=&quot;Slide 26 - &amp;quot;What is a book?&amp;#x0D;&amp;#x0A;&amp;quot;&quot;/&gt;&lt;property id=&quot;20307&quot; value=&quot;282&quot;/&gt;&lt;/object&gt;&lt;object type=&quot;3&quot; unique_id=&quot;10026&quot;&gt;&lt;property id=&quot;20148&quot; value=&quot;5&quot;/&gt;&lt;property id=&quot;20300&quot; value=&quot;Slide 30 - &amp;quot;Conclusion&amp;quot;&quot;/&gt;&lt;property id=&quot;20307&quot; value=&quot;278&quot;/&gt;&lt;/object&gt;&lt;object type=&quot;3&quot; unique_id=&quot;10792&quot;&gt;&lt;property id=&quot;20148&quot; value=&quot;5&quot;/&gt;&lt;property id=&quot;20300&quot; value=&quot;Slide 4 - &amp;quot;Young Readers’ Library &amp;amp; &amp;#x0D;&amp;#x0A;Reading Habits&amp;quot;&quot;/&gt;&lt;property id=&quot;20307&quot; value=&quot;285&quot;/&gt;&lt;/object&gt;&lt;object type=&quot;3&quot; unique_id=&quot;10874&quot;&gt;&lt;property id=&quot;20148&quot; value=&quot;5&quot;/&gt;&lt;property id=&quot;20300&quot; value=&quot;Slide 5 - &amp;quot;Young Readers’ Library &amp;amp;&amp;#x0D;&amp;#x0A; Reading Habits&amp;quot;&quot;/&gt;&lt;property id=&quot;20307&quot; value=&quot;286&quot;/&gt;&lt;/object&gt;&lt;object type=&quot;3&quot; unique_id=&quot;10959&quot;&gt;&lt;property id=&quot;20148&quot; value=&quot;5&quot;/&gt;&lt;property id=&quot;20300&quot; value=&quot;Slide 6 - &amp;quot;Digital Age Assumptions about Youth&amp;quot;&quot;/&gt;&lt;property id=&quot;20307&quot; value=&quot;287&quot;/&gt;&lt;/object&gt;&lt;object type=&quot;3&quot; unique_id=&quot;12891&quot;&gt;&lt;property id=&quot;20148&quot; value=&quot;5&quot;/&gt;&lt;property id=&quot;20300&quot; value=&quot;Slide 13 - &amp;quot;Other library as learning lab projects&amp;quot;&quot;/&gt;&lt;property id=&quot;20307&quot; value=&quot;288&quot;/&gt;&lt;/object&gt;&lt;object type=&quot;3&quot; unique_id=&quot;12992&quot;&gt;&lt;property id=&quot;20148&quot; value=&quot;5&quot;/&gt;&lt;property id=&quot;20300&quot; value=&quot;Slide 14 - &amp;quot;Other library as learning lab projects&amp;quot;&quot;/&gt;&lt;property id=&quot;20307&quot; value=&quot;289&quot;/&gt;&lt;/object&gt;&lt;object type=&quot;3&quot; unique_id=&quot;12993&quot;&gt;&lt;property id=&quot;20148&quot; value=&quot;5&quot;/&gt;&lt;property id=&quot;20300&quot; value=&quot;Slide 15 - &amp;quot;Other library as learning lab projects&amp;quot;&quot;/&gt;&lt;property id=&quot;20307&quot; value=&quot;290&quot;/&gt;&lt;/object&gt;&lt;object type=&quot;3&quot; unique_id=&quot;13879&quot;&gt;&lt;property id=&quot;20148&quot; value=&quot;5&quot;/&gt;&lt;property id=&quot;20300&quot; value=&quot;Slide 17 - &amp;quot;21st Century Change #2:&amp;#x0D;&amp;#x0A;Libraries Are Literacy Leaders&amp;quot;&quot;/&gt;&lt;property id=&quot;20307&quot; value=&quot;291&quot;/&gt;&lt;/object&gt;&lt;object type=&quot;3&quot; unique_id=&quot;14447&quot;&gt;&lt;property id=&quot;20148&quot; value=&quot;5&quot;/&gt;&lt;property id=&quot;20300&quot; value=&quot;Slide 21&quot;/&gt;&lt;property id=&quot;20307&quot; value=&quot;292&quot;/&gt;&lt;/object&gt;&lt;object type=&quot;3&quot; unique_id=&quot;14700&quot;&gt;&lt;property id=&quot;20148&quot; value=&quot;5&quot;/&gt;&lt;property id=&quot;20300&quot; value=&quot;Slide 23 - &amp;quot;21st Century Change #3:&amp;#x0D;&amp;#x0A;Radicalizing Resources&amp;quot;&quot;/&gt;&lt;property id=&quot;20307&quot; value=&quot;293&quot;/&gt;&lt;/object&gt;&lt;object type=&quot;3&quot; unique_id=&quot;15078&quot;&gt;&lt;property id=&quot;20148&quot; value=&quot;5&quot;/&gt;&lt;property id=&quot;20300&quot; value=&quot;Slide 25&quot;/&gt;&lt;property id=&quot;20307&quot; value=&quot;294&quot;/&gt;&lt;/object&gt;&lt;object type=&quot;3&quot; unique_id=&quot;15169&quot;&gt;&lt;property id=&quot;20148&quot; value=&quot;5&quot;/&gt;&lt;property id=&quot;20300&quot; value=&quot;Slide 28 - &amp;quot;What is a book?&amp;quot;&quot;/&gt;&lt;property id=&quot;20307&quot; value=&quot;295&quot;/&gt;&lt;/object&gt;&lt;object type=&quot;3&quot; unique_id=&quot;15263&quot;&gt;&lt;property id=&quot;20148&quot; value=&quot;5&quot;/&gt;&lt;property id=&quot;20300&quot; value=&quot;Slide 29 - &amp;quot;New frontiers to defend access for youth&amp;quot;&quot;/&gt;&lt;property id=&quot;20307&quot; value=&quot;296&quot;/&gt;&lt;/object&gt;&lt;object type=&quot;3&quot; unique_id=&quot;15360&quot;&gt;&lt;property id=&quot;20148&quot; value=&quot;5&quot;/&gt;&lt;property id=&quot;20300&quot; value=&quot;Slide 27 - &amp;quot;A digital library for the world’s children&amp;#x0D;&amp;#x0A;&amp;quot;&quot;/&gt;&lt;property id=&quot;20307&quot; value=&quot;297&quot;/&gt;&lt;/object&gt;&lt;/object&gt;&lt;/object&gt;&lt;/database&gt;"/>
  <p:tag name="SECTOMILLISECCONVERTED" val="1"/>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1057</TotalTime>
  <Words>4477</Words>
  <Application>Microsoft Office PowerPoint</Application>
  <PresentationFormat>On-screen Show (4:3)</PresentationFormat>
  <Paragraphs>207</Paragraphs>
  <Slides>30</Slides>
  <Notes>30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Civic</vt:lpstr>
      <vt:lpstr>Digital Age Libraries and Youth: Learning Labs, Literacy Leaders,  Radical Resources</vt:lpstr>
      <vt:lpstr>PowerPoint Presentation</vt:lpstr>
      <vt:lpstr>Introduction</vt:lpstr>
      <vt:lpstr>Young Readers’ Library &amp;  Reading Habits</vt:lpstr>
      <vt:lpstr>Young Readers’ Library &amp;  Reading Habits</vt:lpstr>
      <vt:lpstr>Digital Age Assumptions about Youth</vt:lpstr>
      <vt:lpstr>21st Century Change #1:  Libraries as Labs for Learning</vt:lpstr>
      <vt:lpstr>Digital teens</vt:lpstr>
      <vt:lpstr>Hanging out, messing around, geeking out (Ito 2010) </vt:lpstr>
      <vt:lpstr>YouMedia:  First MacArthur IMLS library learning lab</vt:lpstr>
      <vt:lpstr>21st century libraries as learning labs</vt:lpstr>
      <vt:lpstr>Most important finding of first year of You Media</vt:lpstr>
      <vt:lpstr>Other library as learning lab projects</vt:lpstr>
      <vt:lpstr>Other library as learning lab projects</vt:lpstr>
      <vt:lpstr>Other library as learning lab projects</vt:lpstr>
      <vt:lpstr>21st Century Change #2: Libraries Are Literacy Leaders</vt:lpstr>
      <vt:lpstr>21st Century Change #2: Libraries Are Literacy Leaders</vt:lpstr>
      <vt:lpstr>Libraries as literacy promoters </vt:lpstr>
      <vt:lpstr>Libraries &amp; achievement</vt:lpstr>
      <vt:lpstr>ECRR &amp;  ECRR2</vt:lpstr>
      <vt:lpstr>PowerPoint Presentation</vt:lpstr>
      <vt:lpstr>21st Century Change #3: Radicalizing Resources</vt:lpstr>
      <vt:lpstr>21st Century Change #3: Radicalizing Resources</vt:lpstr>
      <vt:lpstr>PowerPoint Presentation</vt:lpstr>
      <vt:lpstr>PowerPoint Presentation</vt:lpstr>
      <vt:lpstr>What is a book? </vt:lpstr>
      <vt:lpstr>A digital library for the world’s children </vt:lpstr>
      <vt:lpstr>What is a book?</vt:lpstr>
      <vt:lpstr>New frontiers to defend access for youth</vt:lpstr>
      <vt:lpstr>Conclusion</vt:lpstr>
    </vt:vector>
  </TitlesOfParts>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Digital Age Libraries and Youth: Learning Labs, Literacy Leaders, Radical Resources</dc:title>
  <dc:creator>Elizabeth Mills</dc:creator>
  <cp:lastModifiedBy>Cleary Professer</cp:lastModifiedBy>
  <cp:revision>155</cp:revision>
  <cp:lastPrinted>2012-10-27T09:53:45Z</cp:lastPrinted>
  <dcterms:created xsi:type="dcterms:W3CDTF">2012-10-16T17:17:33Z</dcterms:created>
  <dcterms:modified xsi:type="dcterms:W3CDTF">2012-10-27T19:17:35Z</dcterms:modified>
</cp:coreProperties>
</file>