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6" r:id="rId8"/>
    <p:sldId id="263" r:id="rId9"/>
    <p:sldId id="264"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22" d="100"/>
          <a:sy n="122" d="100"/>
        </p:scale>
        <p:origin x="232"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8/26/20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olaconference@olaweb.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OLA 2021 Conference vision</a:t>
            </a:r>
          </a:p>
        </p:txBody>
      </p:sp>
      <p:sp>
        <p:nvSpPr>
          <p:cNvPr id="3" name="Subtitle 2"/>
          <p:cNvSpPr>
            <a:spLocks noGrp="1"/>
          </p:cNvSpPr>
          <p:nvPr>
            <p:ph type="subTitle" idx="1"/>
          </p:nvPr>
        </p:nvSpPr>
        <p:spPr/>
        <p:txBody>
          <a:bodyPr>
            <a:normAutofit/>
          </a:bodyPr>
          <a:lstStyle/>
          <a:p>
            <a:pPr algn="ctr"/>
            <a:r>
              <a:rPr lang="en-US" sz="2200" dirty="0">
                <a:solidFill>
                  <a:schemeClr val="bg2">
                    <a:lumMod val="50000"/>
                  </a:schemeClr>
                </a:solidFill>
              </a:rPr>
              <a:t>Celebrating Equity, diversity &amp; inclusion in a post-covid world</a:t>
            </a:r>
          </a:p>
        </p:txBody>
      </p:sp>
    </p:spTree>
    <p:extLst>
      <p:ext uri="{BB962C8B-B14F-4D97-AF65-F5344CB8AC3E}">
        <p14:creationId xmlns:p14="http://schemas.microsoft.com/office/powerpoint/2010/main" val="2848885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8942"/>
            <a:ext cx="9905998" cy="759852"/>
          </a:xfrm>
        </p:spPr>
        <p:txBody>
          <a:bodyPr>
            <a:normAutofit/>
          </a:bodyPr>
          <a:lstStyle/>
          <a:p>
            <a:pPr algn="ctr"/>
            <a:r>
              <a:rPr lang="en-US" u="sng" dirty="0"/>
              <a:t>Why not try something new?</a:t>
            </a:r>
          </a:p>
        </p:txBody>
      </p:sp>
      <p:sp>
        <p:nvSpPr>
          <p:cNvPr id="3" name="Content Placeholder 2"/>
          <p:cNvSpPr>
            <a:spLocks noGrp="1"/>
          </p:cNvSpPr>
          <p:nvPr>
            <p:ph idx="1"/>
          </p:nvPr>
        </p:nvSpPr>
        <p:spPr>
          <a:xfrm>
            <a:off x="1141412" y="978794"/>
            <a:ext cx="9905999" cy="5138671"/>
          </a:xfrm>
        </p:spPr>
        <p:txBody>
          <a:bodyPr>
            <a:normAutofit fontScale="92500"/>
          </a:bodyPr>
          <a:lstStyle/>
          <a:p>
            <a:r>
              <a:rPr lang="en-US" dirty="0"/>
              <a:t>If things are going well (Covid-wise), we have the option of creating regional “pods” or in-person events across the state for OLA members to congregate to for sharing the conference experience. The pods could offer livestreamed break outs before and after sessions, could provide in-person connection &amp; networking opportunities, and could coordinate conference related social events or outings</a:t>
            </a:r>
          </a:p>
          <a:p>
            <a:endParaRPr lang="en-US" dirty="0"/>
          </a:p>
          <a:p>
            <a:r>
              <a:rPr lang="en-US" dirty="0"/>
              <a:t>If there is demand for it (and especially if it would appeal to school librarians’ schedules), we could offer sessions in the evenings. We could also offer less structured “unconference” sessions around certain themes or try some virtual happy hours so we still get to connect with our library friends we hardly ever get to see</a:t>
            </a:r>
          </a:p>
          <a:p>
            <a:endParaRPr lang="en-US" dirty="0"/>
          </a:p>
        </p:txBody>
      </p:sp>
    </p:spTree>
    <p:extLst>
      <p:ext uri="{BB962C8B-B14F-4D97-AF65-F5344CB8AC3E}">
        <p14:creationId xmlns:p14="http://schemas.microsoft.com/office/powerpoint/2010/main" val="167020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1669"/>
            <a:ext cx="9905998" cy="953036"/>
          </a:xfrm>
        </p:spPr>
        <p:txBody>
          <a:bodyPr>
            <a:normAutofit/>
          </a:bodyPr>
          <a:lstStyle/>
          <a:p>
            <a:endParaRPr lang="en-US" dirty="0"/>
          </a:p>
        </p:txBody>
      </p:sp>
      <p:sp>
        <p:nvSpPr>
          <p:cNvPr id="3" name="Content Placeholder 2"/>
          <p:cNvSpPr>
            <a:spLocks noGrp="1"/>
          </p:cNvSpPr>
          <p:nvPr>
            <p:ph idx="1"/>
          </p:nvPr>
        </p:nvSpPr>
        <p:spPr>
          <a:xfrm>
            <a:off x="1141412" y="141669"/>
            <a:ext cx="10166239" cy="6452313"/>
          </a:xfrm>
        </p:spPr>
        <p:txBody>
          <a:bodyPr>
            <a:noAutofit/>
          </a:bodyPr>
          <a:lstStyle/>
          <a:p>
            <a:r>
              <a:rPr lang="en-US" sz="1900" dirty="0"/>
              <a:t>We have the advantage of almost a year’s worth of other organizations’ virtual events blazing a path for us, but make no mistake, a virtual conference will take just as much planning and coordination as an on-site one would have. I attended the ALA Virtual Conference in June and will be attending the WLA virtual conference in October. I am also meeting with this year’s WLA conference chair next week to ask ALL the questions about how to pull off a successful virtual event and steal ALL their best ideas</a:t>
            </a:r>
          </a:p>
          <a:p>
            <a:r>
              <a:rPr lang="en-US" sz="1900" dirty="0"/>
              <a:t>If you have attended a virtual event and had some things you LOVED or HATED about it- please feel free to share them with me so we can make informed decisions as we move forward. Feel free to email me at </a:t>
            </a:r>
            <a:r>
              <a:rPr lang="en-US" sz="1900" dirty="0">
                <a:solidFill>
                  <a:srgbClr val="FF0000"/>
                </a:solidFill>
                <a:hlinkClick r:id="rId2"/>
              </a:rPr>
              <a:t>olaconference@olaweb.org</a:t>
            </a:r>
            <a:endParaRPr lang="en-US" sz="1900" b="1" dirty="0"/>
          </a:p>
          <a:p>
            <a:r>
              <a:rPr lang="en-US" sz="1900" dirty="0"/>
              <a:t>Likewise, if you would like to volunteer for the conference committee or know someone you think would be an awesome addition to our team- please email me! I would like to thank Shirley and Kate for their work and the thoughtful discussions we’ve already had around next year’s conference and I’d also like to thank the folks who have already committed to joining </a:t>
            </a:r>
            <a:r>
              <a:rPr lang="en-US" sz="1900"/>
              <a:t>the 2021 conference </a:t>
            </a:r>
            <a:r>
              <a:rPr lang="en-US" sz="1900" dirty="0"/>
              <a:t>committee:</a:t>
            </a:r>
          </a:p>
          <a:p>
            <a:pPr marL="0" indent="0" algn="ctr">
              <a:buNone/>
            </a:pPr>
            <a:r>
              <a:rPr lang="en-US" sz="1900" dirty="0"/>
              <a:t>Alisa Williams (Multnomah County Library) </a:t>
            </a:r>
          </a:p>
          <a:p>
            <a:pPr marL="0" indent="0" algn="ctr">
              <a:buNone/>
            </a:pPr>
            <a:r>
              <a:rPr lang="en-US" sz="1900" dirty="0"/>
              <a:t>KT Austin (Wilsonville Public Library)</a:t>
            </a:r>
          </a:p>
          <a:p>
            <a:pPr marL="0" indent="0" algn="ctr">
              <a:buNone/>
            </a:pPr>
            <a:r>
              <a:rPr lang="en-US" sz="1900" dirty="0"/>
              <a:t>Alice MacGougan (Salem Public Library)</a:t>
            </a:r>
          </a:p>
        </p:txBody>
      </p:sp>
    </p:spTree>
    <p:extLst>
      <p:ext uri="{BB962C8B-B14F-4D97-AF65-F5344CB8AC3E}">
        <p14:creationId xmlns:p14="http://schemas.microsoft.com/office/powerpoint/2010/main" val="3900145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83336"/>
            <a:ext cx="9905998" cy="772732"/>
          </a:xfrm>
        </p:spPr>
        <p:txBody>
          <a:bodyPr/>
          <a:lstStyle/>
          <a:p>
            <a:r>
              <a:rPr lang="en-US" u="sng" dirty="0"/>
              <a:t>Commitment to equity, diversity &amp; inclusion</a:t>
            </a:r>
          </a:p>
        </p:txBody>
      </p:sp>
      <p:sp>
        <p:nvSpPr>
          <p:cNvPr id="3" name="Content Placeholder 2"/>
          <p:cNvSpPr>
            <a:spLocks noGrp="1"/>
          </p:cNvSpPr>
          <p:nvPr>
            <p:ph idx="1"/>
          </p:nvPr>
        </p:nvSpPr>
        <p:spPr>
          <a:xfrm>
            <a:off x="1141412" y="1313645"/>
            <a:ext cx="9905999" cy="4477556"/>
          </a:xfrm>
        </p:spPr>
        <p:txBody>
          <a:bodyPr>
            <a:normAutofit fontScale="85000" lnSpcReduction="20000"/>
          </a:bodyPr>
          <a:lstStyle/>
          <a:p>
            <a:r>
              <a:rPr lang="en-US" dirty="0"/>
              <a:t>As Conference Chair, I am dedicated to upholding OLA’s recent commitment to focusing on EDI by carrying on the theme of our “lost” 2020 conference: Equity, Diversity and Inclusion</a:t>
            </a:r>
          </a:p>
          <a:p>
            <a:r>
              <a:rPr lang="en-US" dirty="0"/>
              <a:t>Overall, in the last 5 months we have all seen an undeniable outcry from our communities demanding change and progress in racial equity in our nation. I know that our library professionals have been working hard to respond to their communities’ needs in new and innovative ways and I hope to highlight and promote this work at our conference in the hopes that we can all learn, share and improve both ourselves and the work we do </a:t>
            </a:r>
          </a:p>
          <a:p>
            <a:r>
              <a:rPr lang="en-US" dirty="0"/>
              <a:t>I am intentionally soliciting conference committee participation from both BIPOC and LGBTQ+ volunteers from our library communities as I feel their perspectives and involvement in the planning of this conference can only enhance and elevate our efforts</a:t>
            </a:r>
          </a:p>
          <a:p>
            <a:r>
              <a:rPr lang="en-US" dirty="0"/>
              <a:t>I am also encouraging first time volunteers to step up for the conference committee as I believe it is both valuable professional experience and an opportunity to see how OLA works. Hopefully it will also encourage future volunteerism in other areas of OLA</a:t>
            </a:r>
          </a:p>
        </p:txBody>
      </p:sp>
    </p:spTree>
    <p:extLst>
      <p:ext uri="{BB962C8B-B14F-4D97-AF65-F5344CB8AC3E}">
        <p14:creationId xmlns:p14="http://schemas.microsoft.com/office/powerpoint/2010/main" val="190812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6062"/>
            <a:ext cx="9905998" cy="1506828"/>
          </a:xfrm>
        </p:spPr>
        <p:txBody>
          <a:bodyPr/>
          <a:lstStyle/>
          <a:p>
            <a:pPr algn="ctr"/>
            <a:r>
              <a:rPr lang="en-US" u="sng" dirty="0"/>
              <a:t>Challenges present for an in-person conference in april 2021</a:t>
            </a:r>
          </a:p>
        </p:txBody>
      </p:sp>
      <p:sp>
        <p:nvSpPr>
          <p:cNvPr id="3" name="Content Placeholder 2"/>
          <p:cNvSpPr>
            <a:spLocks noGrp="1"/>
          </p:cNvSpPr>
          <p:nvPr>
            <p:ph idx="1"/>
          </p:nvPr>
        </p:nvSpPr>
        <p:spPr>
          <a:xfrm>
            <a:off x="1141412" y="1712890"/>
            <a:ext cx="9905999" cy="4584879"/>
          </a:xfrm>
        </p:spPr>
        <p:txBody>
          <a:bodyPr>
            <a:normAutofit lnSpcReduction="10000"/>
          </a:bodyPr>
          <a:lstStyle/>
          <a:p>
            <a:r>
              <a:rPr lang="en-US" dirty="0"/>
              <a:t>COVID-19 may still be a factor. We cannot know if vaccines or immunities will be in place, effective &amp; universally available by April 2021, complicating travel plans, facility safety mandates, room capacities &amp; myriad other issues</a:t>
            </a:r>
          </a:p>
          <a:p>
            <a:r>
              <a:rPr lang="en-US" dirty="0"/>
              <a:t>Even if there is a vaccine, we cannot expect members to not be nervous or have anxiety surrounding travel and socializing with large groups in a post-Covid world and our primary job is to prioritize the safety of our membership</a:t>
            </a:r>
          </a:p>
          <a:p>
            <a:r>
              <a:rPr lang="en-US" dirty="0"/>
              <a:t>Attendees with health issues or with family members with health issues may be discouraged/unable to travel &amp; interact in person &amp; excluding these individuals due to their very valid safety concerns automatically raises accessibility and equity issues</a:t>
            </a:r>
          </a:p>
        </p:txBody>
      </p:sp>
    </p:spTree>
    <p:extLst>
      <p:ext uri="{BB962C8B-B14F-4D97-AF65-F5344CB8AC3E}">
        <p14:creationId xmlns:p14="http://schemas.microsoft.com/office/powerpoint/2010/main" val="3149988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80304"/>
            <a:ext cx="9905998" cy="1017431"/>
          </a:xfrm>
        </p:spPr>
        <p:txBody>
          <a:bodyPr>
            <a:normAutofit fontScale="90000"/>
          </a:bodyPr>
          <a:lstStyle/>
          <a:p>
            <a:pPr algn="ctr"/>
            <a:r>
              <a:rPr lang="en-US" u="sng" dirty="0"/>
              <a:t>OLA 2021 virtual conference? </a:t>
            </a:r>
            <a:br>
              <a:rPr lang="en-US" u="sng" dirty="0"/>
            </a:br>
            <a:r>
              <a:rPr lang="en-US" u="sng" dirty="0"/>
              <a:t>give it a try- here’s why!</a:t>
            </a:r>
          </a:p>
        </p:txBody>
      </p:sp>
      <p:sp>
        <p:nvSpPr>
          <p:cNvPr id="3" name="Content Placeholder 2"/>
          <p:cNvSpPr>
            <a:spLocks noGrp="1"/>
          </p:cNvSpPr>
          <p:nvPr>
            <p:ph idx="1"/>
          </p:nvPr>
        </p:nvSpPr>
        <p:spPr>
          <a:xfrm>
            <a:off x="1141412" y="1197736"/>
            <a:ext cx="9905999" cy="5009882"/>
          </a:xfrm>
        </p:spPr>
        <p:txBody>
          <a:bodyPr>
            <a:noAutofit/>
          </a:bodyPr>
          <a:lstStyle/>
          <a:p>
            <a:r>
              <a:rPr lang="en-US" sz="2100" dirty="0"/>
              <a:t>Bottom line- while OLA may not see a large profit as we typically do from in-person conferences, a virtual conference is much, much less expensive. Shirley has created a projected budget for an on-site conference in Salem based upon our last conference held there in 2017 and it predicts OLA taking a potential $23,000 net loss due to lower attendance levels vs. food &amp; room rental minimum guarantees, which we are obligated to meet regardless of our attendance numbers.</a:t>
            </a:r>
          </a:p>
          <a:p>
            <a:endParaRPr lang="en-US" sz="2100" dirty="0"/>
          </a:p>
          <a:p>
            <a:r>
              <a:rPr lang="en-US" sz="2100" dirty="0"/>
              <a:t>A similar budget projection for a virtual conference predicts we could potentially make almost $15,000 profit, if we can negotiate our way out of the $14,516 penalty we face for breaking our contract with the Salem Conference Center. If we cannot, we would at least break even while still providing valuable education, opportunity &amp; fellowship to all of our Oregon library members.</a:t>
            </a:r>
          </a:p>
        </p:txBody>
      </p:sp>
    </p:spTree>
    <p:extLst>
      <p:ext uri="{BB962C8B-B14F-4D97-AF65-F5344CB8AC3E}">
        <p14:creationId xmlns:p14="http://schemas.microsoft.com/office/powerpoint/2010/main" val="346949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372" y="450759"/>
            <a:ext cx="10006884" cy="6863417"/>
          </a:xfrm>
          <a:prstGeom prst="rect">
            <a:avLst/>
          </a:prstGeom>
        </p:spPr>
        <p:txBody>
          <a:bodyPr wrap="square">
            <a:spAutoFit/>
          </a:bodyPr>
          <a:lstStyle/>
          <a:p>
            <a:pPr marL="285750" indent="-285750">
              <a:buFont typeface="Arial" panose="020B0604020202020204" pitchFamily="34" charset="0"/>
              <a:buChar char="•"/>
            </a:pPr>
            <a:r>
              <a:rPr lang="en-US" sz="2200" dirty="0">
                <a:effectLst>
                  <a:outerShdw blurRad="38100" dist="38100" dir="2700000" algn="tl">
                    <a:srgbClr val="000000">
                      <a:alpha val="43137"/>
                    </a:srgbClr>
                  </a:outerShdw>
                </a:effectLst>
              </a:rPr>
              <a:t>No room or building capacity limitations means we could potentially see the largest number of conference attendees we’ve ever had. It also means there will be no limit on how many can attend the most popular programs and events</a:t>
            </a:r>
          </a:p>
          <a:p>
            <a:pPr marL="285750" indent="-285750">
              <a:buFont typeface="Arial" panose="020B0604020202020204" pitchFamily="34" charset="0"/>
              <a:buChar char="•"/>
            </a:pPr>
            <a:endParaRPr lang="en-US" sz="2200"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sz="2200" dirty="0">
                <a:effectLst>
                  <a:outerShdw blurRad="38100" dist="38100" dir="2700000" algn="tl">
                    <a:srgbClr val="000000">
                      <a:alpha val="43137"/>
                    </a:srgbClr>
                  </a:outerShdw>
                </a:effectLst>
              </a:rPr>
              <a:t>Library budgets across the state are suffering due to the economic crisis triggered by the pandemic shutdowns &amp; continued limited work capacities due to Covid safety measures. A disappointing but realistic outcome of this will be that professional development opportunities will not be prioritized within many organizations. A virtual conference can offer more reasonable registration fees and eliminates the need for travel costs, making it an easier sell for those who wish to attend.</a:t>
            </a:r>
          </a:p>
          <a:p>
            <a:pPr marL="285750" indent="-285750">
              <a:buFont typeface="Arial" panose="020B0604020202020204" pitchFamily="34" charset="0"/>
              <a:buChar char="•"/>
            </a:pPr>
            <a:endParaRPr lang="en-US" sz="2200"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sz="2200" dirty="0">
                <a:effectLst>
                  <a:outerShdw blurRad="38100" dist="38100" dir="2700000" algn="tl">
                    <a:srgbClr val="000000">
                      <a:alpha val="43137"/>
                    </a:srgbClr>
                  </a:outerShdw>
                </a:effectLst>
              </a:rPr>
              <a:t>Another reality we are sadly facing is library staff layoffs and staff work time reductions. Members of our library community facing these challenges will likely not have funds to spend on travel and fees for a conference. We think we can find ways to make a virtual conference affordable for those experiencing economic hardship via sliding scale registration rates and increased scholarships and sponsorships from OLA units.</a:t>
            </a:r>
          </a:p>
          <a:p>
            <a:pPr marL="285750" indent="-285750">
              <a:buFont typeface="Arial" panose="020B0604020202020204" pitchFamily="34" charset="0"/>
              <a:buChar char="•"/>
            </a:pPr>
            <a:endParaRPr lang="en-US" sz="22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2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8058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7735" y="682579"/>
            <a:ext cx="10006884" cy="6740307"/>
          </a:xfrm>
          <a:prstGeom prst="rect">
            <a:avLst/>
          </a:prstGeom>
        </p:spPr>
        <p:txBody>
          <a:bodyPr wrap="square">
            <a:spAutoFit/>
          </a:bodyPr>
          <a:lstStyle/>
          <a:p>
            <a:pPr marL="285750" indent="-285750">
              <a:buFont typeface="Arial" panose="020B0604020202020204" pitchFamily="34" charset="0"/>
              <a:buChar char="•"/>
            </a:pPr>
            <a:r>
              <a:rPr lang="en-US" sz="2400" dirty="0">
                <a:effectLst>
                  <a:outerShdw blurRad="38100" dist="38100" dir="2700000" algn="tl">
                    <a:srgbClr val="000000">
                      <a:alpha val="43137"/>
                    </a:srgbClr>
                  </a:outerShdw>
                </a:effectLst>
              </a:rPr>
              <a:t>A virtual conference would encourage OLA membership renewals by making the non-member rate equivalent to the conference registration + annual dues rate. If its going to cost the same anyway, many individuals would just as soon renew membership and support OLA</a:t>
            </a: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sz="2400" dirty="0">
                <a:effectLst>
                  <a:outerShdw blurRad="38100" dist="38100" dir="2700000" algn="tl">
                    <a:srgbClr val="000000">
                      <a:alpha val="43137"/>
                    </a:srgbClr>
                  </a:outerShdw>
                </a:effectLst>
              </a:rPr>
              <a:t>Library community members who want to attend conferences but who are limited by daunting travel distances, conflicting work schedules or limited professional budgets may find a virtual conference a more inclusive and welcoming option</a:t>
            </a: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sz="2400" dirty="0">
                <a:effectLst>
                  <a:outerShdw blurRad="38100" dist="38100" dir="2700000" algn="tl">
                    <a:srgbClr val="000000">
                      <a:alpha val="43137"/>
                    </a:srgbClr>
                  </a:outerShdw>
                </a:effectLst>
              </a:rPr>
              <a:t>A virtual conference can be built using a mix of pre-recorded programs and moderated livestreams. This will allow speakers and presenters scheduling flexibility, the opportunity to polish their presentations and may encourage more participation and more variety in our program offerings</a:t>
            </a:r>
          </a:p>
          <a:p>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336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7735" y="682579"/>
            <a:ext cx="10006884" cy="5632311"/>
          </a:xfrm>
          <a:prstGeom prst="rect">
            <a:avLst/>
          </a:prstGeom>
        </p:spPr>
        <p:txBody>
          <a:bodyPr wrap="square">
            <a:spAutoFit/>
          </a:bodyPr>
          <a:lstStyle/>
          <a:p>
            <a:pPr marL="342900" indent="-342900">
              <a:buFont typeface="Arial" panose="020B0604020202020204" pitchFamily="34" charset="0"/>
              <a:buChar char="•"/>
            </a:pPr>
            <a:r>
              <a:rPr lang="en-US" sz="2400" dirty="0">
                <a:effectLst>
                  <a:outerShdw blurRad="38100" dist="38100" dir="2700000" algn="tl">
                    <a:srgbClr val="000000">
                      <a:alpha val="43137"/>
                    </a:srgbClr>
                  </a:outerShdw>
                </a:effectLst>
              </a:rPr>
              <a:t>A virtual conference can be archived and the speaker and program content can be offered online via OLA for whatever period of time we deem reasonable, allowing for even more member interaction and increasing accessibility for our membership</a:t>
            </a:r>
          </a:p>
          <a:p>
            <a:pPr marL="342900" indent="-34290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342900" indent="-342900">
              <a:buFont typeface="Arial" panose="020B0604020202020204" pitchFamily="34" charset="0"/>
              <a:buChar char="•"/>
            </a:pPr>
            <a:r>
              <a:rPr lang="en-US" sz="2400" dirty="0">
                <a:effectLst>
                  <a:outerShdw blurRad="38100" dist="38100" dir="2700000" algn="tl">
                    <a:srgbClr val="000000">
                      <a:alpha val="43137"/>
                    </a:srgbClr>
                  </a:outerShdw>
                </a:effectLst>
              </a:rPr>
              <a:t>We could offer organizational rates (scaled for attendance) so that libraries could make one purchase and then offer the conference content to all their staff as a teleworking opportunity or professional development option during the time that the archived content is available</a:t>
            </a:r>
          </a:p>
          <a:p>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sz="2400" dirty="0">
                <a:effectLst>
                  <a:outerShdw blurRad="38100" dist="38100" dir="2700000" algn="tl">
                    <a:srgbClr val="000000">
                      <a:alpha val="43137"/>
                    </a:srgbClr>
                  </a:outerShdw>
                </a:effectLst>
              </a:rPr>
              <a:t>The technology used allows for built in analytics on attendance and interest and allows for optional follow up surveys or other avenues of feedback that can be presented immediately following a program or event</a:t>
            </a: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a:p>
            <a:pPr marL="285750" indent="-285750">
              <a:buFont typeface="Arial" panose="020B0604020202020204" pitchFamily="34" charset="0"/>
              <a:buChar char="•"/>
            </a:pP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621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6062"/>
            <a:ext cx="9905998" cy="489397"/>
          </a:xfrm>
        </p:spPr>
        <p:txBody>
          <a:bodyPr>
            <a:normAutofit fontScale="90000"/>
          </a:bodyPr>
          <a:lstStyle/>
          <a:p>
            <a:pPr algn="ctr"/>
            <a:r>
              <a:rPr lang="en-US" u="sng" dirty="0"/>
              <a:t>What might a virtual ola conference look like?</a:t>
            </a:r>
          </a:p>
        </p:txBody>
      </p:sp>
      <p:sp>
        <p:nvSpPr>
          <p:cNvPr id="3" name="Content Placeholder 2"/>
          <p:cNvSpPr>
            <a:spLocks noGrp="1"/>
          </p:cNvSpPr>
          <p:nvPr>
            <p:ph idx="1"/>
          </p:nvPr>
        </p:nvSpPr>
        <p:spPr>
          <a:xfrm>
            <a:off x="1141412" y="811370"/>
            <a:ext cx="9905999" cy="5499278"/>
          </a:xfrm>
        </p:spPr>
        <p:txBody>
          <a:bodyPr>
            <a:normAutofit fontScale="70000" lnSpcReduction="20000"/>
          </a:bodyPr>
          <a:lstStyle/>
          <a:p>
            <a:r>
              <a:rPr lang="en-US" sz="3000" dirty="0"/>
              <a:t>The conference would be accessible on desktops/laptops or mobile devices via an app that could be integrated with Memberclicks for ease in registration and conference log-in. Content would be presented via a mix of Zoom sessions and on-demand videos, seamlessly integrated by our conference vendor</a:t>
            </a:r>
          </a:p>
          <a:p>
            <a:endParaRPr lang="en-US" sz="3000" dirty="0"/>
          </a:p>
          <a:p>
            <a:r>
              <a:rPr lang="en-US" sz="3000" dirty="0"/>
              <a:t>Keynote speakers could be presented in an interview or chat format or could creatively record their speeches/performances to include music or visual effects</a:t>
            </a:r>
          </a:p>
          <a:p>
            <a:endParaRPr lang="en-US" sz="3000" dirty="0"/>
          </a:p>
          <a:p>
            <a:r>
              <a:rPr lang="en-US" sz="3000" dirty="0"/>
              <a:t>Programs could be pre-recorded or could be livestreamed moderated panels. Presenters could avoid nervousness by pre-recording their presentations and then offering a live Q&amp;A afterwards</a:t>
            </a:r>
          </a:p>
          <a:p>
            <a:endParaRPr lang="en-US" sz="3000" dirty="0"/>
          </a:p>
          <a:p>
            <a:r>
              <a:rPr lang="en-US" sz="3000" dirty="0"/>
              <a:t>Because we are able to offer archived sessions, it makes scheduling choices easier since interesting sessions that were missed can be viewed later</a:t>
            </a:r>
          </a:p>
          <a:p>
            <a:endParaRPr lang="en-US" dirty="0"/>
          </a:p>
        </p:txBody>
      </p:sp>
    </p:spTree>
    <p:extLst>
      <p:ext uri="{BB962C8B-B14F-4D97-AF65-F5344CB8AC3E}">
        <p14:creationId xmlns:p14="http://schemas.microsoft.com/office/powerpoint/2010/main" val="169080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501944"/>
          </a:xfrm>
        </p:spPr>
        <p:txBody>
          <a:bodyPr>
            <a:normAutofit fontScale="90000"/>
          </a:bodyPr>
          <a:lstStyle/>
          <a:p>
            <a:pPr algn="ctr"/>
            <a:r>
              <a:rPr lang="en-US" u="sng" dirty="0"/>
              <a:t>What might a virtual ola conference look like?</a:t>
            </a:r>
          </a:p>
        </p:txBody>
      </p:sp>
      <p:sp>
        <p:nvSpPr>
          <p:cNvPr id="3" name="Content Placeholder 2"/>
          <p:cNvSpPr>
            <a:spLocks noGrp="1"/>
          </p:cNvSpPr>
          <p:nvPr>
            <p:ph idx="1"/>
          </p:nvPr>
        </p:nvSpPr>
        <p:spPr>
          <a:xfrm>
            <a:off x="1141412" y="1339402"/>
            <a:ext cx="9905999" cy="4971245"/>
          </a:xfrm>
        </p:spPr>
        <p:txBody>
          <a:bodyPr>
            <a:normAutofit lnSpcReduction="10000"/>
          </a:bodyPr>
          <a:lstStyle/>
          <a:p>
            <a:r>
              <a:rPr lang="en-US" dirty="0"/>
              <a:t>Poster sessions could be explored in more detail &amp; for a much longer timeframe than is usually allotted at on-site conferences</a:t>
            </a:r>
          </a:p>
          <a:p>
            <a:endParaRPr lang="en-US" dirty="0"/>
          </a:p>
          <a:p>
            <a:r>
              <a:rPr lang="en-US" dirty="0"/>
              <a:t>Exhibitors could have a virtual booth where they can present on-demand showcases, livestreams, offer Q&amp;As, promote raffles, provide book raves, performances and more</a:t>
            </a:r>
          </a:p>
          <a:p>
            <a:endParaRPr lang="en-US" dirty="0"/>
          </a:p>
          <a:p>
            <a:r>
              <a:rPr lang="en-US" dirty="0"/>
              <a:t>Sponsors could be offered banner ads, program and event sponsorships (with intro slides) and numerous advertising opportunities on the conference webpage (offsetting some of the expenses of running the conference)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73988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Template>
  <TotalTime>303</TotalTime>
  <Words>1538</Words>
  <Application>Microsoft Macintosh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Circuit</vt:lpstr>
      <vt:lpstr>OLA 2021 Conference vision</vt:lpstr>
      <vt:lpstr>Commitment to equity, diversity &amp; inclusion</vt:lpstr>
      <vt:lpstr>Challenges present for an in-person conference in april 2021</vt:lpstr>
      <vt:lpstr>OLA 2021 virtual conference?  give it a try- here’s why!</vt:lpstr>
      <vt:lpstr>PowerPoint Presentation</vt:lpstr>
      <vt:lpstr>PowerPoint Presentation</vt:lpstr>
      <vt:lpstr>PowerPoint Presentation</vt:lpstr>
      <vt:lpstr>What might a virtual ola conference look like?</vt:lpstr>
      <vt:lpstr>What might a virtual ola conference look like?</vt:lpstr>
      <vt:lpstr>Why not try something new?</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OLA 2021 Conference vision</dc:title>
  <dc:creator>Lacey Legel</dc:creator>
  <cp:lastModifiedBy>La Grande Community Library Foundation</cp:lastModifiedBy>
  <cp:revision>22</cp:revision>
  <dcterms:created xsi:type="dcterms:W3CDTF">2020-08-18T08:22:15Z</dcterms:created>
  <dcterms:modified xsi:type="dcterms:W3CDTF">2020-08-26T21:21:50Z</dcterms:modified>
</cp:coreProperties>
</file>