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21"/>
  </p:notesMasterIdLst>
  <p:sldIdLst>
    <p:sldId id="256" r:id="rId2"/>
    <p:sldId id="257" r:id="rId3"/>
    <p:sldId id="258" r:id="rId4"/>
    <p:sldId id="259" r:id="rId5"/>
    <p:sldId id="270" r:id="rId6"/>
    <p:sldId id="260" r:id="rId7"/>
    <p:sldId id="267" r:id="rId8"/>
    <p:sldId id="261" r:id="rId9"/>
    <p:sldId id="266" r:id="rId10"/>
    <p:sldId id="262" r:id="rId11"/>
    <p:sldId id="269" r:id="rId12"/>
    <p:sldId id="263" r:id="rId13"/>
    <p:sldId id="268" r:id="rId14"/>
    <p:sldId id="264" r:id="rId15"/>
    <p:sldId id="271" r:id="rId16"/>
    <p:sldId id="265" r:id="rId17"/>
    <p:sldId id="272" r:id="rId18"/>
    <p:sldId id="273" r:id="rId19"/>
    <p:sldId id="27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19">
          <p15:clr>
            <a:srgbClr val="A4A3A4"/>
          </p15:clr>
        </p15:guide>
        <p15:guide id="2" pos="3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showGuides="1">
      <p:cViewPr varScale="1">
        <p:scale>
          <a:sx n="101" d="100"/>
          <a:sy n="101" d="100"/>
        </p:scale>
        <p:origin x="294" y="108"/>
      </p:cViewPr>
      <p:guideLst>
        <p:guide orient="horz" pos="4319"/>
        <p:guide pos="321"/>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0C1C95-8E74-B74D-B5C4-6DA8A0A16DEA}" type="datetimeFigureOut">
              <a:rPr lang="en-US" smtClean="0"/>
              <a:t>9/25/2018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35F14E-40BF-E34E-B70C-AA1AEB413EC0}" type="slidenum">
              <a:rPr lang="en-US" smtClean="0"/>
              <a:t>‹#›</a:t>
            </a:fld>
            <a:endParaRPr lang="en-US"/>
          </a:p>
        </p:txBody>
      </p:sp>
    </p:spTree>
    <p:extLst>
      <p:ext uri="{BB962C8B-B14F-4D97-AF65-F5344CB8AC3E}">
        <p14:creationId xmlns:p14="http://schemas.microsoft.com/office/powerpoint/2010/main" val="23660880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7835F14E-40BF-E34E-B70C-AA1AEB413EC0}" type="slidenum">
              <a:rPr lang="en-US" smtClean="0"/>
              <a:t>4</a:t>
            </a:fld>
            <a:endParaRPr lang="en-US"/>
          </a:p>
        </p:txBody>
      </p:sp>
    </p:spTree>
    <p:extLst>
      <p:ext uri="{BB962C8B-B14F-4D97-AF65-F5344CB8AC3E}">
        <p14:creationId xmlns:p14="http://schemas.microsoft.com/office/powerpoint/2010/main" val="2752830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788E6892-403B-DA45-9D00-E8753E59136D}" type="datetimeFigureOut">
              <a:rPr lang="en-US" smtClean="0"/>
              <a:t>9/25/2018</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739C4FB-7D33-419B-8833-D1372BFD11C8}"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8E6892-403B-DA45-9D00-E8753E59136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8E6892-403B-DA45-9D00-E8753E59136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88E6892-403B-DA45-9D00-E8753E59136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88E6892-403B-DA45-9D00-E8753E59136D}" type="datetimeFigureOut">
              <a:rPr lang="en-US" smtClean="0"/>
              <a:t>9/25/2018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6B37DC-138B-DB40-B316-43796CC5298A}"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8E6892-403B-DA45-9D00-E8753E59136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88E6892-403B-DA45-9D00-E8753E59136D}" type="datetimeFigureOut">
              <a:rPr lang="en-US" smtClean="0"/>
              <a:t>9/25/2018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788E6892-403B-DA45-9D00-E8753E59136D}" type="datetimeFigureOut">
              <a:rPr lang="en-US" smtClean="0"/>
              <a:t>9/25/2018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788E6892-403B-DA45-9D00-E8753E59136D}" type="datetimeFigureOut">
              <a:rPr lang="en-US" smtClean="0"/>
              <a:t>9/25/2018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6B37DC-138B-DB40-B316-43796CC5298A}"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88E6892-403B-DA45-9D00-E8753E59136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B37DC-138B-DB40-B316-43796CC5298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788E6892-403B-DA45-9D00-E8753E59136D}" type="datetimeFigureOut">
              <a:rPr lang="en-US" smtClean="0"/>
              <a:t>9/25/2018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6B37DC-138B-DB40-B316-43796CC5298A}"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Drag picture to placeholder or click icon to add</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788E6892-403B-DA45-9D00-E8753E59136D}" type="datetimeFigureOut">
              <a:rPr lang="en-US" smtClean="0"/>
              <a:t>9/25/2018</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06B37DC-138B-DB40-B316-43796CC5298A}"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ola.memberclicks.net/bccca-hom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eduplace.com/kids/hmr/mtai/maclachlan.html" TargetMode="External"/><Relationship Id="rId2" Type="http://schemas.openxmlformats.org/officeDocument/2006/relationships/hyperlink" Target="https://www.harpercollins.com/cr-100342/patricia-maclachlan" TargetMode="External"/><Relationship Id="rId1" Type="http://schemas.openxmlformats.org/officeDocument/2006/relationships/slideLayout" Target="../slideLayouts/slideLayout2.xml"/><Relationship Id="rId5" Type="http://schemas.openxmlformats.org/officeDocument/2006/relationships/hyperlink" Target="https://issuu.com/harpercollinschildrensbooks/docs/the_poet_s_dog_excerpt" TargetMode="External"/><Relationship Id="rId4" Type="http://schemas.openxmlformats.org/officeDocument/2006/relationships/hyperlink" Target="https://www.scholastic.com/teachers/authors/patricia-maclachlan/"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candlewick.com/essentials.asp?browse=Title&amp;mode=book&amp;isbn=0763672084&amp;bkview=p&amp;pix=y" TargetMode="External"/><Relationship Id="rId2" Type="http://schemas.openxmlformats.org/officeDocument/2006/relationships/hyperlink" Target="http://www.theclassroombookshelf.com/2017/02/2017-pura-belpre-author-winner-juana-lucas/" TargetMode="External"/><Relationship Id="rId1" Type="http://schemas.openxmlformats.org/officeDocument/2006/relationships/slideLayout" Target="../slideLayouts/slideLayout2.xml"/><Relationship Id="rId5" Type="http://schemas.openxmlformats.org/officeDocument/2006/relationships/hyperlink" Target="http://www.unleashingreaders.com/?p=11097" TargetMode="External"/><Relationship Id="rId4" Type="http://schemas.openxmlformats.org/officeDocument/2006/relationships/hyperlink" Target="http://www.juanamedina.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marlafrazee.com/" TargetMode="External"/><Relationship Id="rId2" Type="http://schemas.openxmlformats.org/officeDocument/2006/relationships/hyperlink" Target="http://www.sarapennypacker.com/" TargetMode="External"/><Relationship Id="rId1" Type="http://schemas.openxmlformats.org/officeDocument/2006/relationships/slideLayout" Target="../slideLayouts/slideLayout2.xml"/><Relationship Id="rId5" Type="http://schemas.openxmlformats.org/officeDocument/2006/relationships/hyperlink" Target="http://books.disney.com/content/uploads/2016/03/Waylon1_OAT-FINAL.pdf" TargetMode="External"/><Relationship Id="rId4" Type="http://schemas.openxmlformats.org/officeDocument/2006/relationships/hyperlink" Target="http://books.disney.com/content/uploads/2016/03/WAYLON_ONE-AWESOME-THING_DOWNLOADAB_PRO_00404_FINAL.pdf"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www.hmhco.com/shop/books/Weekends-with-Max-and-His-Dad/9780544598171" TargetMode="External"/><Relationship Id="rId2" Type="http://schemas.openxmlformats.org/officeDocument/2006/relationships/hyperlink" Target="https://www.ktkath.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ola.memberclicks.net/bccca-how-to-vot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ola.memberclicks.net/bccca-support-material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docs.google.com/document/d/1UfTEsEibGw0b_NmAUhhCqxZJc1he0nfJmWiGgwlfAN0/edit" TargetMode="External"/><Relationship Id="rId3" Type="http://schemas.openxmlformats.org/officeDocument/2006/relationships/hyperlink" Target="https://www.teachingbooks.net/book_reading.cgi?id=13821&amp;a=1" TargetMode="External"/><Relationship Id="rId7" Type="http://schemas.openxmlformats.org/officeDocument/2006/relationships/hyperlink" Target="http://knowledgequest.aasl.org/picture-books-ideas-inspire-young-inventors/" TargetMode="External"/><Relationship Id="rId2" Type="http://schemas.openxmlformats.org/officeDocument/2006/relationships/hyperlink" Target="https://drive.google.com/file/d/0B0Y8CyhiTGRDbFNhU0dsR0lzS1k/view" TargetMode="External"/><Relationship Id="rId1" Type="http://schemas.openxmlformats.org/officeDocument/2006/relationships/slideLayout" Target="../slideLayouts/slideLayout2.xml"/><Relationship Id="rId6" Type="http://schemas.openxmlformats.org/officeDocument/2006/relationships/hyperlink" Target="http://chrisbarton.info/whoosh-discussion-activity-guide.pdf" TargetMode="External"/><Relationship Id="rId5" Type="http://schemas.openxmlformats.org/officeDocument/2006/relationships/hyperlink" Target="http://dontate.com/" TargetMode="External"/><Relationship Id="rId10" Type="http://schemas.openxmlformats.org/officeDocument/2006/relationships/hyperlink" Target="https://texasbluebonnetaward2018.wordpress.com/whoosh-lonnie-johnsons-super-soaking-stream-of-inventions/" TargetMode="External"/><Relationship Id="rId4" Type="http://schemas.openxmlformats.org/officeDocument/2006/relationships/hyperlink" Target="http://www.chrisbarton.info/" TargetMode="External"/><Relationship Id="rId9" Type="http://schemas.openxmlformats.org/officeDocument/2006/relationships/hyperlink" Target="https://www.publishersweekly.com/pw/podcasts/index.html?channel=5&amp;podcast=583"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ericrohmann.com/" TargetMode="External"/><Relationship Id="rId2" Type="http://schemas.openxmlformats.org/officeDocument/2006/relationships/hyperlink" Target="https://www.candacefleming.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umakrishnaswami.org/biography/" TargetMode="External"/><Relationship Id="rId2" Type="http://schemas.openxmlformats.org/officeDocument/2006/relationships/hyperlink" Target="https://shop.scholastic.com.au/ResourceFiles/8196554_2975.pdf"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271299" y="4519764"/>
            <a:ext cx="7734562" cy="1752600"/>
          </a:xfrm>
        </p:spPr>
        <p:txBody>
          <a:bodyPr>
            <a:normAutofit/>
          </a:bodyPr>
          <a:lstStyle/>
          <a:p>
            <a:pPr algn="ctr"/>
            <a:endParaRPr lang="en-US" sz="4400" dirty="0"/>
          </a:p>
          <a:p>
            <a:pPr algn="ctr"/>
            <a:r>
              <a:rPr lang="en-US" sz="4800" dirty="0"/>
              <a:t>Oregon Library Association</a:t>
            </a:r>
          </a:p>
        </p:txBody>
      </p:sp>
      <p:sp>
        <p:nvSpPr>
          <p:cNvPr id="4" name="Shape 68"/>
          <p:cNvSpPr txBox="1">
            <a:spLocks noGrp="1"/>
          </p:cNvSpPr>
          <p:nvPr>
            <p:ph type="ctrTitle"/>
          </p:nvPr>
        </p:nvSpPr>
        <p:spPr>
          <a:xfrm>
            <a:off x="471638" y="547689"/>
            <a:ext cx="9805837" cy="5593534"/>
          </a:xfrm>
          <a:prstGeom prst="rect">
            <a:avLst/>
          </a:prstGeom>
        </p:spPr>
        <p:txBody>
          <a:bodyPr wrap="square" lIns="91425" tIns="91425" rIns="91425" bIns="91425" anchor="b" anchorCtr="0">
            <a:noAutofit/>
          </a:bodyPr>
          <a:lstStyle/>
          <a:p>
            <a:pPr lvl="0" algn="ctr">
              <a:spcBef>
                <a:spcPts val="0"/>
              </a:spcBef>
            </a:pPr>
            <a:r>
              <a:rPr lang="en" sz="3600"/>
              <a:t>Beverly </a:t>
            </a:r>
            <a:r>
              <a:rPr lang="en" sz="3600" dirty="0"/>
              <a:t>Cleary Children’s Choice Awar</a:t>
            </a:r>
            <a:r>
              <a:rPr lang="en-US" sz="3600" dirty="0"/>
              <a:t>d</a:t>
            </a:r>
            <a:br>
              <a:rPr lang="en-US" sz="3600" dirty="0"/>
            </a:br>
            <a:r>
              <a:rPr lang="en-US" sz="3600"/>
              <a:t> 2018-2019</a:t>
            </a:r>
            <a:br>
              <a:rPr lang="en-US" sz="6000"/>
            </a:br>
            <a:r>
              <a:rPr lang="en-US" sz="1600">
                <a:hlinkClick r:id="rId2"/>
              </a:rPr>
              <a:t>https://ola.memberclicks.net/bccca-home</a:t>
            </a:r>
            <a:br>
              <a:rPr lang="en-US" sz="1600"/>
            </a:br>
            <a:br>
              <a:rPr lang="en-US" sz="6000" dirty="0"/>
            </a:br>
            <a:endParaRPr lang="en" sz="6000" dirty="0"/>
          </a:p>
        </p:txBody>
      </p:sp>
      <p:pic>
        <p:nvPicPr>
          <p:cNvPr id="1026" name="Picture 2" descr="https://ola.memberclicks.net/assets/OASL/BCCCA/bcccasmall.jpg">
            <a:extLst>
              <a:ext uri="{FF2B5EF4-FFF2-40B4-BE49-F238E27FC236}">
                <a16:creationId xmlns:a16="http://schemas.microsoft.com/office/drawing/2014/main" id="{6537CD55-6CCF-46A4-AB94-E85CE61C66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79" y="716777"/>
            <a:ext cx="1089711"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1449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700944"/>
          </a:xfrm>
        </p:spPr>
        <p:txBody>
          <a:bodyPr>
            <a:normAutofit/>
          </a:bodyPr>
          <a:lstStyle/>
          <a:p>
            <a:pPr algn="ctr"/>
            <a:r>
              <a:rPr lang="en-US" sz="6000" dirty="0"/>
              <a:t>The Poet’s Dog</a:t>
            </a:r>
            <a:br>
              <a:rPr lang="en-US" dirty="0"/>
            </a:br>
            <a:r>
              <a:rPr lang="en-US" sz="2000" dirty="0"/>
              <a:t>By Patricia </a:t>
            </a:r>
            <a:r>
              <a:rPr lang="en-US" sz="2000" dirty="0" err="1"/>
              <a:t>MacLachlan</a:t>
            </a:r>
            <a:endParaRPr lang="en-US" dirty="0"/>
          </a:p>
        </p:txBody>
      </p:sp>
      <p:pic>
        <p:nvPicPr>
          <p:cNvPr id="6" name="Picture 5"/>
          <p:cNvPicPr>
            <a:picLocks noChangeAspect="1"/>
          </p:cNvPicPr>
          <p:nvPr/>
        </p:nvPicPr>
        <p:blipFill>
          <a:blip r:embed="rId2"/>
          <a:stretch>
            <a:fillRect/>
          </a:stretch>
        </p:blipFill>
        <p:spPr>
          <a:xfrm>
            <a:off x="1160789" y="2118139"/>
            <a:ext cx="2905582" cy="4354010"/>
          </a:xfrm>
          <a:prstGeom prst="rect">
            <a:avLst/>
          </a:prstGeom>
        </p:spPr>
      </p:pic>
      <p:sp>
        <p:nvSpPr>
          <p:cNvPr id="3" name="Rectangle 2"/>
          <p:cNvSpPr/>
          <p:nvPr/>
        </p:nvSpPr>
        <p:spPr>
          <a:xfrm>
            <a:off x="4361688" y="2256215"/>
            <a:ext cx="4572000" cy="3785652"/>
          </a:xfrm>
          <a:prstGeom prst="rect">
            <a:avLst/>
          </a:prstGeom>
        </p:spPr>
        <p:txBody>
          <a:bodyPr>
            <a:spAutoFit/>
          </a:bodyPr>
          <a:lstStyle/>
          <a:p>
            <a:r>
              <a:rPr lang="en-US" sz="2000" dirty="0"/>
              <a:t>Teddy is a gifted dog. Raised in a cabin by a poet named Sylvan, he grew up listening to sonnets read aloud and the comforting clicking of a keyboard. Although Teddy understands words, Sylvan always told him there are only two kinds of people in the world who can hear Teddy speak: poets and children. Then one day Teddy learns that Sylvan was right. When Teddy finds Nickel and Flora trapped in a snowstorm, he tells them that he will bring them home—and they understand.</a:t>
            </a:r>
          </a:p>
        </p:txBody>
      </p:sp>
    </p:spTree>
    <p:extLst>
      <p:ext uri="{BB962C8B-B14F-4D97-AF65-F5344CB8AC3E}">
        <p14:creationId xmlns:p14="http://schemas.microsoft.com/office/powerpoint/2010/main" val="1832976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dirty="0"/>
              <a:t>The Poet’s Dog</a:t>
            </a:r>
          </a:p>
        </p:txBody>
      </p:sp>
      <p:sp>
        <p:nvSpPr>
          <p:cNvPr id="6" name="Content Placeholder 5"/>
          <p:cNvSpPr>
            <a:spLocks noGrp="1"/>
          </p:cNvSpPr>
          <p:nvPr>
            <p:ph idx="1"/>
          </p:nvPr>
        </p:nvSpPr>
        <p:spPr>
          <a:xfrm>
            <a:off x="985542" y="1463321"/>
            <a:ext cx="8158458" cy="4800600"/>
          </a:xfrm>
        </p:spPr>
        <p:txBody>
          <a:bodyPr>
            <a:normAutofit/>
          </a:bodyPr>
          <a:lstStyle/>
          <a:p>
            <a:r>
              <a:rPr lang="en-US" sz="4000" dirty="0"/>
              <a:t>Resources</a:t>
            </a:r>
          </a:p>
          <a:p>
            <a:pPr lvl="1"/>
            <a:r>
              <a:rPr lang="en-US" sz="4000" dirty="0">
                <a:hlinkClick r:id="rId2"/>
              </a:rPr>
              <a:t>Harper Collin’s Website</a:t>
            </a:r>
            <a:endParaRPr lang="en-US" sz="4000" dirty="0"/>
          </a:p>
          <a:p>
            <a:pPr lvl="1"/>
            <a:r>
              <a:rPr lang="en-US" sz="4000" dirty="0">
                <a:hlinkClick r:id="rId3"/>
              </a:rPr>
              <a:t>Houghton Mifflin’s Website</a:t>
            </a:r>
            <a:endParaRPr lang="en-US" sz="4000" dirty="0"/>
          </a:p>
          <a:p>
            <a:pPr lvl="1"/>
            <a:r>
              <a:rPr lang="en-US" sz="4000" dirty="0">
                <a:hlinkClick r:id="rId4"/>
              </a:rPr>
              <a:t>Scholastic’s Website</a:t>
            </a:r>
            <a:endParaRPr lang="en-US" sz="4000" dirty="0"/>
          </a:p>
          <a:p>
            <a:pPr lvl="1"/>
            <a:r>
              <a:rPr lang="en-US" sz="3200" dirty="0">
                <a:hlinkClick r:id="rId5"/>
              </a:rPr>
              <a:t>Harper Collin’s Excerpt of The Poet’s Dog</a:t>
            </a:r>
            <a:endParaRPr lang="en-US" sz="3200" dirty="0"/>
          </a:p>
        </p:txBody>
      </p:sp>
    </p:spTree>
    <p:extLst>
      <p:ext uri="{BB962C8B-B14F-4D97-AF65-F5344CB8AC3E}">
        <p14:creationId xmlns:p14="http://schemas.microsoft.com/office/powerpoint/2010/main" val="4146729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408430"/>
          </a:xfrm>
        </p:spPr>
        <p:txBody>
          <a:bodyPr>
            <a:normAutofit/>
          </a:bodyPr>
          <a:lstStyle/>
          <a:p>
            <a:pPr algn="ctr"/>
            <a:r>
              <a:rPr lang="en-US" sz="6000" dirty="0"/>
              <a:t>Juana &amp; Lucas</a:t>
            </a:r>
            <a:br>
              <a:rPr lang="en-US" sz="6000" dirty="0"/>
            </a:br>
            <a:r>
              <a:rPr lang="en-US" sz="2000" dirty="0"/>
              <a:t>By Juana Medina</a:t>
            </a:r>
            <a:endParaRPr lang="en-US" dirty="0"/>
          </a:p>
        </p:txBody>
      </p:sp>
      <p:pic>
        <p:nvPicPr>
          <p:cNvPr id="5" name="Picture 4"/>
          <p:cNvPicPr>
            <a:picLocks noChangeAspect="1"/>
          </p:cNvPicPr>
          <p:nvPr/>
        </p:nvPicPr>
        <p:blipFill>
          <a:blip r:embed="rId2"/>
          <a:stretch>
            <a:fillRect/>
          </a:stretch>
        </p:blipFill>
        <p:spPr>
          <a:xfrm>
            <a:off x="759855" y="2042909"/>
            <a:ext cx="3413236" cy="4333854"/>
          </a:xfrm>
          <a:prstGeom prst="rect">
            <a:avLst/>
          </a:prstGeom>
        </p:spPr>
      </p:pic>
      <p:sp>
        <p:nvSpPr>
          <p:cNvPr id="3" name="Rectangle 2"/>
          <p:cNvSpPr/>
          <p:nvPr/>
        </p:nvSpPr>
        <p:spPr>
          <a:xfrm>
            <a:off x="4361688" y="1852448"/>
            <a:ext cx="4385437" cy="4524315"/>
          </a:xfrm>
          <a:prstGeom prst="rect">
            <a:avLst/>
          </a:prstGeom>
        </p:spPr>
        <p:txBody>
          <a:bodyPr wrap="square">
            <a:spAutoFit/>
          </a:bodyPr>
          <a:lstStyle/>
          <a:p>
            <a:r>
              <a:rPr lang="en-US" sz="2400" dirty="0"/>
              <a:t>Juana loves many things — drawing, eating Brussels sprouts, living in Bogotá, Colombia, and especially her dog, Lucas, the best amigo ever. She does not love wearing her itchy school uniform, solving math problems, or going to dance class. And she especially does not love learning the English. Why is it so important to learn a language that makes so little sense? </a:t>
            </a:r>
          </a:p>
        </p:txBody>
      </p:sp>
    </p:spTree>
    <p:extLst>
      <p:ext uri="{BB962C8B-B14F-4D97-AF65-F5344CB8AC3E}">
        <p14:creationId xmlns:p14="http://schemas.microsoft.com/office/powerpoint/2010/main" val="404901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pPr algn="ctr"/>
            <a:r>
              <a:rPr lang="en-US" sz="6000" dirty="0"/>
              <a:t>Juana &amp; Lucas</a:t>
            </a:r>
          </a:p>
        </p:txBody>
      </p:sp>
      <p:sp>
        <p:nvSpPr>
          <p:cNvPr id="6" name="Content Placeholder 5"/>
          <p:cNvSpPr>
            <a:spLocks noGrp="1"/>
          </p:cNvSpPr>
          <p:nvPr>
            <p:ph idx="1"/>
          </p:nvPr>
        </p:nvSpPr>
        <p:spPr/>
        <p:txBody>
          <a:bodyPr>
            <a:normAutofit/>
          </a:bodyPr>
          <a:lstStyle/>
          <a:p>
            <a:r>
              <a:rPr lang="en-US" sz="3600" dirty="0"/>
              <a:t>Resources</a:t>
            </a:r>
          </a:p>
          <a:p>
            <a:pPr lvl="1"/>
            <a:r>
              <a:rPr lang="en-US" sz="3600" dirty="0">
                <a:hlinkClick r:id="rId2"/>
              </a:rPr>
              <a:t>Lesson Plans</a:t>
            </a:r>
            <a:endParaRPr lang="en-US" sz="3600" dirty="0"/>
          </a:p>
          <a:p>
            <a:pPr lvl="1"/>
            <a:r>
              <a:rPr lang="en-US" sz="3600" dirty="0">
                <a:hlinkClick r:id="rId3"/>
              </a:rPr>
              <a:t>Educator Links </a:t>
            </a:r>
            <a:endParaRPr lang="en-US" sz="3600" dirty="0"/>
          </a:p>
          <a:p>
            <a:pPr marL="402336" lvl="1" indent="0">
              <a:buNone/>
            </a:pPr>
            <a:r>
              <a:rPr lang="en-US" sz="3600" dirty="0"/>
              <a:t>	</a:t>
            </a:r>
            <a:r>
              <a:rPr lang="en-US" sz="2400" dirty="0"/>
              <a:t>(Including Spanish/English Flashcards)</a:t>
            </a:r>
          </a:p>
          <a:p>
            <a:pPr lvl="1"/>
            <a:r>
              <a:rPr lang="en-US" sz="3600" dirty="0">
                <a:hlinkClick r:id="rId4"/>
              </a:rPr>
              <a:t>Author’s Website</a:t>
            </a:r>
            <a:endParaRPr lang="en-US" sz="3600" dirty="0"/>
          </a:p>
          <a:p>
            <a:pPr lvl="1"/>
            <a:r>
              <a:rPr lang="en-US" sz="3600" dirty="0">
                <a:hlinkClick r:id="rId5"/>
              </a:rPr>
              <a:t>Discussion Questions</a:t>
            </a:r>
            <a:endParaRPr lang="en-US" sz="3600" dirty="0"/>
          </a:p>
        </p:txBody>
      </p:sp>
    </p:spTree>
    <p:extLst>
      <p:ext uri="{BB962C8B-B14F-4D97-AF65-F5344CB8AC3E}">
        <p14:creationId xmlns:p14="http://schemas.microsoft.com/office/powerpoint/2010/main" val="29794391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4100" y="274320"/>
            <a:ext cx="7879588" cy="1853268"/>
          </a:xfrm>
        </p:spPr>
        <p:txBody>
          <a:bodyPr>
            <a:normAutofit fontScale="90000"/>
          </a:bodyPr>
          <a:lstStyle/>
          <a:p>
            <a:pPr algn="ctr"/>
            <a:r>
              <a:rPr lang="en-US" sz="5300" dirty="0"/>
              <a:t>Waylon! One Awesome Thing</a:t>
            </a:r>
            <a:br>
              <a:rPr lang="en-US" dirty="0"/>
            </a:br>
            <a:r>
              <a:rPr lang="en-US" sz="2200" dirty="0"/>
              <a:t>By Sara </a:t>
            </a:r>
            <a:r>
              <a:rPr lang="en-US" sz="2200" dirty="0" err="1"/>
              <a:t>Pennypacker</a:t>
            </a:r>
            <a:endParaRPr lang="en-US" sz="2200" dirty="0"/>
          </a:p>
        </p:txBody>
      </p:sp>
      <p:pic>
        <p:nvPicPr>
          <p:cNvPr id="3" name="Picture 2"/>
          <p:cNvPicPr>
            <a:picLocks noChangeAspect="1"/>
          </p:cNvPicPr>
          <p:nvPr/>
        </p:nvPicPr>
        <p:blipFill>
          <a:blip r:embed="rId2"/>
          <a:stretch>
            <a:fillRect/>
          </a:stretch>
        </p:blipFill>
        <p:spPr>
          <a:xfrm>
            <a:off x="1574800" y="1952625"/>
            <a:ext cx="3014608" cy="4273550"/>
          </a:xfrm>
          <a:prstGeom prst="rect">
            <a:avLst/>
          </a:prstGeom>
        </p:spPr>
      </p:pic>
      <p:sp>
        <p:nvSpPr>
          <p:cNvPr id="4" name="Rectangle 3"/>
          <p:cNvSpPr/>
          <p:nvPr/>
        </p:nvSpPr>
        <p:spPr>
          <a:xfrm>
            <a:off x="4762499" y="2127588"/>
            <a:ext cx="4048125" cy="3785652"/>
          </a:xfrm>
          <a:prstGeom prst="rect">
            <a:avLst/>
          </a:prstGeom>
        </p:spPr>
        <p:txBody>
          <a:bodyPr wrap="square">
            <a:spAutoFit/>
          </a:bodyPr>
          <a:lstStyle/>
          <a:p>
            <a:r>
              <a:rPr lang="en-US" sz="2400" dirty="0"/>
              <a:t>It's impossible for Waylon to concentrate on his inventions when he's experiencing his own personal Big Bang. </a:t>
            </a:r>
            <a:r>
              <a:rPr lang="en-US" sz="2400" dirty="0" err="1"/>
              <a:t>Arlo</a:t>
            </a:r>
            <a:r>
              <a:rPr lang="en-US" sz="2400" dirty="0"/>
              <a:t> Brody is dividing the fourth grade boys into two groups. Waylon would rather be friends with everyone. Well, everyone except the scary new kid, Baxter </a:t>
            </a:r>
            <a:r>
              <a:rPr lang="en-US" sz="2400" dirty="0" err="1"/>
              <a:t>Boylen</a:t>
            </a:r>
            <a:r>
              <a:rPr lang="en-US" sz="2400" dirty="0"/>
              <a:t>.</a:t>
            </a:r>
          </a:p>
        </p:txBody>
      </p:sp>
    </p:spTree>
    <p:extLst>
      <p:ext uri="{BB962C8B-B14F-4D97-AF65-F5344CB8AC3E}">
        <p14:creationId xmlns:p14="http://schemas.microsoft.com/office/powerpoint/2010/main" val="321893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54100" y="274638"/>
            <a:ext cx="7879588" cy="1143000"/>
          </a:xfrm>
        </p:spPr>
        <p:txBody>
          <a:bodyPr>
            <a:noAutofit/>
          </a:bodyPr>
          <a:lstStyle/>
          <a:p>
            <a:r>
              <a:rPr lang="en-US" sz="4800" dirty="0"/>
              <a:t>Waylon! One Awesome Thing</a:t>
            </a:r>
          </a:p>
        </p:txBody>
      </p:sp>
      <p:sp>
        <p:nvSpPr>
          <p:cNvPr id="6" name="Content Placeholder 5"/>
          <p:cNvSpPr>
            <a:spLocks noGrp="1"/>
          </p:cNvSpPr>
          <p:nvPr>
            <p:ph idx="1"/>
          </p:nvPr>
        </p:nvSpPr>
        <p:spPr>
          <a:xfrm>
            <a:off x="1353745" y="1417638"/>
            <a:ext cx="7498080" cy="4800600"/>
          </a:xfrm>
        </p:spPr>
        <p:txBody>
          <a:bodyPr>
            <a:normAutofit/>
          </a:bodyPr>
          <a:lstStyle/>
          <a:p>
            <a:r>
              <a:rPr lang="en-US" sz="4000" dirty="0"/>
              <a:t>Resources</a:t>
            </a:r>
          </a:p>
          <a:p>
            <a:pPr lvl="1"/>
            <a:r>
              <a:rPr lang="en-US" sz="4000" dirty="0">
                <a:hlinkClick r:id="rId2"/>
              </a:rPr>
              <a:t>Author’s Website</a:t>
            </a:r>
            <a:endParaRPr lang="en-US" sz="4000" dirty="0"/>
          </a:p>
          <a:p>
            <a:pPr lvl="1"/>
            <a:r>
              <a:rPr lang="en-US" sz="4000" dirty="0">
                <a:hlinkClick r:id="rId3"/>
              </a:rPr>
              <a:t>Illustrator’s Website</a:t>
            </a:r>
            <a:endParaRPr lang="en-US" sz="4000" dirty="0"/>
          </a:p>
          <a:p>
            <a:pPr lvl="1"/>
            <a:r>
              <a:rPr lang="en-US" sz="4000" dirty="0">
                <a:hlinkClick r:id="rId4"/>
              </a:rPr>
              <a:t>Activity Kit</a:t>
            </a:r>
            <a:endParaRPr lang="en-US" sz="4000" dirty="0"/>
          </a:p>
          <a:p>
            <a:pPr lvl="1"/>
            <a:r>
              <a:rPr lang="en-US" sz="4000" dirty="0">
                <a:hlinkClick r:id="rId5"/>
              </a:rPr>
              <a:t>Discussion Guide</a:t>
            </a:r>
            <a:endParaRPr lang="en-US" sz="4000" dirty="0"/>
          </a:p>
          <a:p>
            <a:pPr marL="402336" lvl="1" indent="0">
              <a:buNone/>
            </a:pPr>
            <a:endParaRPr lang="en-US" sz="4000" dirty="0"/>
          </a:p>
        </p:txBody>
      </p:sp>
    </p:spTree>
    <p:extLst>
      <p:ext uri="{BB962C8B-B14F-4D97-AF65-F5344CB8AC3E}">
        <p14:creationId xmlns:p14="http://schemas.microsoft.com/office/powerpoint/2010/main" val="16665641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184" y="301208"/>
            <a:ext cx="8236816" cy="1503680"/>
          </a:xfrm>
        </p:spPr>
        <p:txBody>
          <a:bodyPr>
            <a:normAutofit/>
          </a:bodyPr>
          <a:lstStyle/>
          <a:p>
            <a:pPr algn="ctr"/>
            <a:r>
              <a:rPr lang="en-US" sz="4400" dirty="0"/>
              <a:t>Weekends with Max and His Dad</a:t>
            </a:r>
            <a:br>
              <a:rPr lang="en-US" dirty="0"/>
            </a:br>
            <a:r>
              <a:rPr lang="en-US" sz="2000" dirty="0"/>
              <a:t>By Linda Urban</a:t>
            </a:r>
            <a:endParaRPr lang="en-US" dirty="0"/>
          </a:p>
        </p:txBody>
      </p:sp>
      <p:pic>
        <p:nvPicPr>
          <p:cNvPr id="5" name="Picture 4"/>
          <p:cNvPicPr>
            <a:picLocks noChangeAspect="1"/>
          </p:cNvPicPr>
          <p:nvPr/>
        </p:nvPicPr>
        <p:blipFill>
          <a:blip r:embed="rId2"/>
          <a:stretch>
            <a:fillRect/>
          </a:stretch>
        </p:blipFill>
        <p:spPr>
          <a:xfrm>
            <a:off x="1608522" y="2111712"/>
            <a:ext cx="2802755" cy="4162425"/>
          </a:xfrm>
          <a:prstGeom prst="rect">
            <a:avLst/>
          </a:prstGeom>
        </p:spPr>
      </p:pic>
      <p:sp>
        <p:nvSpPr>
          <p:cNvPr id="6" name="Rectangle 5"/>
          <p:cNvSpPr/>
          <p:nvPr/>
        </p:nvSpPr>
        <p:spPr>
          <a:xfrm>
            <a:off x="4572000" y="2111712"/>
            <a:ext cx="4361688" cy="4154983"/>
          </a:xfrm>
          <a:prstGeom prst="rect">
            <a:avLst/>
          </a:prstGeom>
        </p:spPr>
        <p:txBody>
          <a:bodyPr wrap="square">
            <a:spAutoFit/>
          </a:bodyPr>
          <a:lstStyle/>
          <a:p>
            <a:r>
              <a:rPr lang="en-US" sz="2400" dirty="0"/>
              <a:t>Third grader  Max and his dad love their weekends together. Weekends mean pancakes, pizza, spy games, dog-walking, school projects, and surprising neighbors! Every weekend presents a small adventure as Max gets to know his dad’s new neighborhood—and learns some new ways of thinking about home. </a:t>
            </a:r>
          </a:p>
        </p:txBody>
      </p:sp>
    </p:spTree>
    <p:extLst>
      <p:ext uri="{BB962C8B-B14F-4D97-AF65-F5344CB8AC3E}">
        <p14:creationId xmlns:p14="http://schemas.microsoft.com/office/powerpoint/2010/main" val="34215728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6149" y="274638"/>
            <a:ext cx="8137851" cy="1143000"/>
          </a:xfrm>
        </p:spPr>
        <p:txBody>
          <a:bodyPr>
            <a:noAutofit/>
          </a:bodyPr>
          <a:lstStyle/>
          <a:p>
            <a:r>
              <a:rPr lang="en-US" sz="4400" dirty="0"/>
              <a:t>Weekend’s With Max and His Dad</a:t>
            </a:r>
          </a:p>
        </p:txBody>
      </p:sp>
      <p:sp>
        <p:nvSpPr>
          <p:cNvPr id="6" name="Content Placeholder 5"/>
          <p:cNvSpPr>
            <a:spLocks noGrp="1"/>
          </p:cNvSpPr>
          <p:nvPr>
            <p:ph idx="1"/>
          </p:nvPr>
        </p:nvSpPr>
        <p:spPr/>
        <p:txBody>
          <a:bodyPr>
            <a:normAutofit/>
          </a:bodyPr>
          <a:lstStyle/>
          <a:p>
            <a:r>
              <a:rPr lang="en-US" sz="4000" dirty="0"/>
              <a:t>Resources</a:t>
            </a:r>
          </a:p>
          <a:p>
            <a:pPr lvl="1"/>
            <a:r>
              <a:rPr lang="en-US" sz="4000">
                <a:hlinkClick r:id="rId2"/>
              </a:rPr>
              <a:t>Illustrator’s </a:t>
            </a:r>
            <a:r>
              <a:rPr lang="en-US" sz="4000" dirty="0">
                <a:hlinkClick r:id="rId2"/>
              </a:rPr>
              <a:t>Website</a:t>
            </a:r>
            <a:endParaRPr lang="en-US" sz="4000" dirty="0"/>
          </a:p>
          <a:p>
            <a:pPr lvl="1"/>
            <a:r>
              <a:rPr lang="en-US" sz="4000" dirty="0">
                <a:hlinkClick r:id="rId3"/>
              </a:rPr>
              <a:t>Publisher’s </a:t>
            </a:r>
            <a:r>
              <a:rPr lang="en-US" sz="4000">
                <a:hlinkClick r:id="rId3"/>
              </a:rPr>
              <a:t>Website </a:t>
            </a:r>
            <a:r>
              <a:rPr lang="en-US" sz="3600"/>
              <a:t>of the Author </a:t>
            </a:r>
            <a:r>
              <a:rPr lang="en-US" sz="3600" dirty="0"/>
              <a:t>and Illustrator</a:t>
            </a:r>
          </a:p>
          <a:p>
            <a:pPr marL="402336" lvl="1" indent="0">
              <a:buNone/>
            </a:pPr>
            <a:endParaRPr lang="en-US" sz="4000" dirty="0"/>
          </a:p>
        </p:txBody>
      </p:sp>
    </p:spTree>
    <p:extLst>
      <p:ext uri="{BB962C8B-B14F-4D97-AF65-F5344CB8AC3E}">
        <p14:creationId xmlns:p14="http://schemas.microsoft.com/office/powerpoint/2010/main" val="39689191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D30FF9-106E-407F-B52A-40A73C934EA6}"/>
              </a:ext>
            </a:extLst>
          </p:cNvPr>
          <p:cNvSpPr>
            <a:spLocks noGrp="1"/>
          </p:cNvSpPr>
          <p:nvPr>
            <p:ph idx="1"/>
          </p:nvPr>
        </p:nvSpPr>
        <p:spPr>
          <a:xfrm>
            <a:off x="1257301" y="295275"/>
            <a:ext cx="7600950" cy="6276975"/>
          </a:xfrm>
        </p:spPr>
        <p:txBody>
          <a:bodyPr>
            <a:normAutofit fontScale="92500"/>
          </a:bodyPr>
          <a:lstStyle/>
          <a:p>
            <a:pPr marL="82296" indent="0">
              <a:buNone/>
            </a:pPr>
            <a:r>
              <a:rPr lang="en-US" sz="4000">
                <a:latin typeface="Arial" panose="020B0604020202020204" pitchFamily="34" charset="0"/>
                <a:cs typeface="Arial" panose="020B0604020202020204" pitchFamily="34" charset="0"/>
              </a:rPr>
              <a:t>BCCCA Voting-</a:t>
            </a:r>
            <a:br>
              <a:rPr lang="en-US">
                <a:latin typeface="Arial" panose="020B0604020202020204" pitchFamily="34" charset="0"/>
                <a:cs typeface="Arial" panose="020B0604020202020204" pitchFamily="34" charset="0"/>
              </a:rPr>
            </a:br>
            <a:r>
              <a:rPr lang="en-US" sz="2800">
                <a:latin typeface="Arial" panose="020B0604020202020204" pitchFamily="34" charset="0"/>
                <a:cs typeface="Arial" panose="020B0604020202020204" pitchFamily="34" charset="0"/>
              </a:rPr>
              <a:t>To vote for the BCCCA winner, children must read or listen to at least 2 of the nominated titles.</a:t>
            </a:r>
          </a:p>
          <a:p>
            <a:pPr marL="82296" indent="0">
              <a:buNone/>
            </a:pPr>
            <a:br>
              <a:rPr lang="en-US">
                <a:latin typeface="Arial" panose="020B0604020202020204" pitchFamily="34" charset="0"/>
                <a:cs typeface="Arial" panose="020B0604020202020204" pitchFamily="34" charset="0"/>
              </a:rPr>
            </a:br>
            <a:r>
              <a:rPr lang="en-US" sz="3000"/>
              <a:t>After tallying the student ballots, librarians or teachers need to enter the </a:t>
            </a:r>
            <a:r>
              <a:rPr lang="en-US" sz="3000" i="1"/>
              <a:t>final </a:t>
            </a:r>
            <a:r>
              <a:rPr lang="en-US" sz="3000"/>
              <a:t>voting tallies using the Online Ballot available on the BCCCA website from </a:t>
            </a:r>
            <a:r>
              <a:rPr lang="en-US" sz="3000" b="1"/>
              <a:t>March 15</a:t>
            </a:r>
            <a:r>
              <a:rPr lang="en-US" sz="3000" b="1" baseline="30000"/>
              <a:t>th</a:t>
            </a:r>
            <a:r>
              <a:rPr lang="en-US" sz="3000" b="1"/>
              <a:t> – April 10, 2019.</a:t>
            </a:r>
            <a:r>
              <a:rPr lang="en-US" sz="3000"/>
              <a:t> Students do not enter their votes online. </a:t>
            </a:r>
          </a:p>
          <a:p>
            <a:pPr marL="82296" indent="0">
              <a:buNone/>
            </a:pPr>
            <a:r>
              <a:rPr lang="en-US" sz="2400">
                <a:latin typeface="Arial" panose="020B0604020202020204" pitchFamily="34" charset="0"/>
                <a:cs typeface="Arial" panose="020B0604020202020204" pitchFamily="34" charset="0"/>
              </a:rPr>
              <a:t>Links for the Student paper ballots and adult online ballot   </a:t>
            </a:r>
            <a:r>
              <a:rPr lang="en-US" sz="2400">
                <a:latin typeface="Arial" panose="020B0604020202020204" pitchFamily="34" charset="0"/>
                <a:cs typeface="Arial" panose="020B0604020202020204" pitchFamily="34" charset="0"/>
                <a:hlinkClick r:id="rId2"/>
              </a:rPr>
              <a:t>https://ola.memberclicks.net/bccca-how-to-vote</a:t>
            </a:r>
            <a:endParaRPr lang="en-US" sz="2400">
              <a:latin typeface="Arial" panose="020B0604020202020204" pitchFamily="34" charset="0"/>
              <a:cs typeface="Arial" panose="020B0604020202020204" pitchFamily="34" charset="0"/>
            </a:endParaRPr>
          </a:p>
          <a:p>
            <a:pPr marL="82296" indent="0">
              <a:buNone/>
            </a:pPr>
            <a:br>
              <a:rPr lang="en-US">
                <a:latin typeface="Arial" panose="020B0604020202020204" pitchFamily="34" charset="0"/>
                <a:cs typeface="Arial" panose="020B0604020202020204" pitchFamily="34" charset="0"/>
              </a:rPr>
            </a:br>
            <a:r>
              <a:rPr lang="en-US" sz="2600">
                <a:latin typeface="Arial" panose="020B0604020202020204" pitchFamily="34" charset="0"/>
                <a:cs typeface="Arial" panose="020B0604020202020204" pitchFamily="34" charset="0"/>
              </a:rPr>
              <a:t>Every vote counts!  The winning title will be announced on April 12</a:t>
            </a:r>
            <a:r>
              <a:rPr lang="en-US" sz="2600" baseline="30000">
                <a:latin typeface="Arial" panose="020B0604020202020204" pitchFamily="34" charset="0"/>
                <a:cs typeface="Arial" panose="020B0604020202020204" pitchFamily="34" charset="0"/>
              </a:rPr>
              <a:t>th</a:t>
            </a:r>
            <a:r>
              <a:rPr lang="en-US" sz="2600">
                <a:latin typeface="Arial" panose="020B0604020202020204" pitchFamily="34" charset="0"/>
                <a:cs typeface="Arial" panose="020B0604020202020204" pitchFamily="34" charset="0"/>
              </a:rPr>
              <a:t>, Beverly Cleary’s birthday.</a:t>
            </a:r>
          </a:p>
          <a:p>
            <a:endParaRPr lang="en-US" sz="2400">
              <a:latin typeface="Arial" panose="020B0604020202020204" pitchFamily="34" charset="0"/>
              <a:cs typeface="Arial" panose="020B0604020202020204" pitchFamily="34" charset="0"/>
            </a:endParaRPr>
          </a:p>
          <a:p>
            <a:endParaRPr lang="en-US" sz="2800"/>
          </a:p>
        </p:txBody>
      </p:sp>
    </p:spTree>
    <p:extLst>
      <p:ext uri="{BB962C8B-B14F-4D97-AF65-F5344CB8AC3E}">
        <p14:creationId xmlns:p14="http://schemas.microsoft.com/office/powerpoint/2010/main" val="3915169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CBBA2-0CA9-4207-B190-538270D4E333}"/>
              </a:ext>
            </a:extLst>
          </p:cNvPr>
          <p:cNvSpPr>
            <a:spLocks noGrp="1"/>
          </p:cNvSpPr>
          <p:nvPr>
            <p:ph type="title"/>
          </p:nvPr>
        </p:nvSpPr>
        <p:spPr/>
        <p:txBody>
          <a:bodyPr>
            <a:normAutofit fontScale="90000"/>
          </a:bodyPr>
          <a:lstStyle/>
          <a:p>
            <a:r>
              <a:rPr lang="en-US"/>
              <a:t>  For BCCCA bookmarks and flyer</a:t>
            </a:r>
          </a:p>
        </p:txBody>
      </p:sp>
      <p:sp>
        <p:nvSpPr>
          <p:cNvPr id="3" name="Content Placeholder 2">
            <a:extLst>
              <a:ext uri="{FF2B5EF4-FFF2-40B4-BE49-F238E27FC236}">
                <a16:creationId xmlns:a16="http://schemas.microsoft.com/office/drawing/2014/main" id="{D0358EB7-6A33-400E-98B6-02F1C6E29174}"/>
              </a:ext>
            </a:extLst>
          </p:cNvPr>
          <p:cNvSpPr>
            <a:spLocks noGrp="1"/>
          </p:cNvSpPr>
          <p:nvPr>
            <p:ph idx="1"/>
          </p:nvPr>
        </p:nvSpPr>
        <p:spPr>
          <a:xfrm>
            <a:off x="1435608" y="1076326"/>
            <a:ext cx="7703629" cy="5648324"/>
          </a:xfrm>
        </p:spPr>
        <p:txBody>
          <a:bodyPr>
            <a:normAutofit/>
          </a:bodyPr>
          <a:lstStyle/>
          <a:p>
            <a:pPr marL="82296" indent="0">
              <a:buNone/>
            </a:pPr>
            <a:endParaRPr lang="en-US" sz="2000"/>
          </a:p>
          <a:p>
            <a:pPr marL="82296" indent="0">
              <a:buNone/>
            </a:pPr>
            <a:r>
              <a:rPr lang="en-US" sz="2000"/>
              <a:t>                                      </a:t>
            </a:r>
          </a:p>
          <a:p>
            <a:pPr marL="82296" indent="0">
              <a:buNone/>
            </a:pPr>
            <a:endParaRPr lang="en-US" sz="2000"/>
          </a:p>
          <a:p>
            <a:pPr marL="82296" indent="0">
              <a:buNone/>
            </a:pPr>
            <a:r>
              <a:rPr lang="en-US" sz="2000"/>
              <a:t>To download free BCCCA bookmarks, spine labels and a flyer go to:</a:t>
            </a:r>
          </a:p>
          <a:p>
            <a:pPr marL="82296" indent="0">
              <a:buNone/>
            </a:pPr>
            <a:r>
              <a:rPr lang="en-US" sz="2000">
                <a:hlinkClick r:id="rId2"/>
              </a:rPr>
              <a:t>https://ola.memberclicks.net/bccca-support-materials</a:t>
            </a:r>
            <a:endParaRPr lang="en-US" sz="2000"/>
          </a:p>
          <a:p>
            <a:pPr marL="82296" indent="0">
              <a:buNone/>
            </a:pPr>
            <a:endParaRPr lang="en-US" sz="2000"/>
          </a:p>
          <a:p>
            <a:pPr marL="82296" indent="0">
              <a:buNone/>
            </a:pPr>
            <a:endParaRPr lang="en-US" sz="2000"/>
          </a:p>
          <a:p>
            <a:pPr marL="82296" indent="0">
              <a:buNone/>
            </a:pPr>
            <a:r>
              <a:rPr lang="en-US" sz="2800" i="1">
                <a:latin typeface="Arial" panose="020B0604020202020204" pitchFamily="34" charset="0"/>
                <a:cs typeface="Arial" panose="020B0604020202020204" pitchFamily="34" charset="0"/>
              </a:rPr>
              <a:t>Thank you for promoting and participating in the BCCCA contest!</a:t>
            </a:r>
          </a:p>
          <a:p>
            <a:pPr marL="82296" indent="0">
              <a:buNone/>
            </a:pPr>
            <a:endParaRPr lang="en-US" sz="2000" i="1">
              <a:latin typeface="Arial" panose="020B0604020202020204" pitchFamily="34" charset="0"/>
              <a:cs typeface="Arial" panose="020B0604020202020204" pitchFamily="34" charset="0"/>
            </a:endParaRPr>
          </a:p>
          <a:p>
            <a:pPr marL="82296" indent="0">
              <a:buNone/>
            </a:pPr>
            <a:endParaRPr lang="en-US" sz="2000" i="1">
              <a:latin typeface="Arial" panose="020B0604020202020204" pitchFamily="34" charset="0"/>
              <a:cs typeface="Arial" panose="020B0604020202020204" pitchFamily="34" charset="0"/>
            </a:endParaRPr>
          </a:p>
          <a:p>
            <a:pPr marL="82296" indent="0">
              <a:buNone/>
            </a:pPr>
            <a:r>
              <a:rPr lang="en-US" sz="2400" i="1">
                <a:latin typeface="Arial" panose="020B0604020202020204" pitchFamily="34" charset="0"/>
                <a:cs typeface="Arial" panose="020B0604020202020204" pitchFamily="34" charset="0"/>
              </a:rPr>
              <a:t>A huge round of applause to </a:t>
            </a:r>
            <a:r>
              <a:rPr lang="en-US" sz="2400" b="1" i="1">
                <a:latin typeface="Arial" panose="020B0604020202020204" pitchFamily="34" charset="0"/>
                <a:cs typeface="Arial" panose="020B0604020202020204" pitchFamily="34" charset="0"/>
              </a:rPr>
              <a:t>Mrs. Jan Jones</a:t>
            </a:r>
            <a:r>
              <a:rPr lang="en-US" sz="2400" i="1">
                <a:latin typeface="Arial" panose="020B0604020202020204" pitchFamily="34" charset="0"/>
                <a:cs typeface="Arial" panose="020B0604020202020204" pitchFamily="34" charset="0"/>
              </a:rPr>
              <a:t>, BCCCA Committee member, for creating this powerpoint.  </a:t>
            </a:r>
            <a:r>
              <a:rPr lang="en-US" sz="1800" i="1">
                <a:latin typeface="Arial" panose="020B0604020202020204" pitchFamily="34" charset="0"/>
                <a:cs typeface="Arial" panose="020B0604020202020204" pitchFamily="34" charset="0"/>
              </a:rPr>
              <a:t>Web links provided by Mrs. Libby Hamler-Dupras, BCCCA Chair</a:t>
            </a:r>
            <a:r>
              <a:rPr lang="en-US" sz="2000" i="1">
                <a:latin typeface="Arial" panose="020B0604020202020204" pitchFamily="34" charset="0"/>
                <a:cs typeface="Arial" panose="020B0604020202020204" pitchFamily="34" charset="0"/>
              </a:rPr>
              <a:t>.</a:t>
            </a:r>
            <a:endParaRPr lang="en-US" sz="2000"/>
          </a:p>
        </p:txBody>
      </p:sp>
      <p:pic>
        <p:nvPicPr>
          <p:cNvPr id="2050" name="Picture 2" descr="https://ola.memberclicks.net/assets/OASL/BCCCA/bcccasmall.jpg">
            <a:extLst>
              <a:ext uri="{FF2B5EF4-FFF2-40B4-BE49-F238E27FC236}">
                <a16:creationId xmlns:a16="http://schemas.microsoft.com/office/drawing/2014/main" id="{14FC4C97-6C53-4E0A-9082-395142FFB5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464" y="1076326"/>
            <a:ext cx="70898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6014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BCCCA</a:t>
            </a:r>
          </a:p>
        </p:txBody>
      </p:sp>
      <p:sp>
        <p:nvSpPr>
          <p:cNvPr id="5" name="Content Placeholder 4"/>
          <p:cNvSpPr>
            <a:spLocks noGrp="1"/>
          </p:cNvSpPr>
          <p:nvPr>
            <p:ph sz="half" idx="1"/>
          </p:nvPr>
        </p:nvSpPr>
        <p:spPr>
          <a:xfrm>
            <a:off x="1007881" y="1524000"/>
            <a:ext cx="5039405" cy="4663440"/>
          </a:xfrm>
        </p:spPr>
        <p:txBody>
          <a:bodyPr>
            <a:normAutofit fontScale="85000" lnSpcReduction="10000"/>
          </a:bodyPr>
          <a:lstStyle/>
          <a:p>
            <a:pPr lvl="0"/>
            <a:r>
              <a:rPr lang="en" b="1" dirty="0">
                <a:solidFill>
                  <a:srgbClr val="4A4A4A"/>
                </a:solidFill>
                <a:latin typeface="Arial"/>
                <a:ea typeface="Arial"/>
                <a:cs typeface="Arial"/>
                <a:sym typeface="Arial"/>
              </a:rPr>
              <a:t>The Beverly Cleary Children's Choice Award (BCCCA) sponsored by OASL (formerly OEMA</a:t>
            </a:r>
            <a:r>
              <a:rPr lang="en" b="1">
                <a:solidFill>
                  <a:srgbClr val="4A4A4A"/>
                </a:solidFill>
                <a:latin typeface="Arial"/>
                <a:ea typeface="Arial"/>
                <a:cs typeface="Arial"/>
                <a:sym typeface="Arial"/>
              </a:rPr>
              <a:t>) is </a:t>
            </a:r>
            <a:r>
              <a:rPr lang="en" b="1" dirty="0">
                <a:solidFill>
                  <a:srgbClr val="4A4A4A"/>
                </a:solidFill>
                <a:latin typeface="Arial"/>
                <a:ea typeface="Arial"/>
                <a:cs typeface="Arial"/>
                <a:sym typeface="Arial"/>
              </a:rPr>
              <a:t>named in honor of Beverly Cleary, the Oregon born children's book author. Children of all ages may vote each spring for their favorite title from the list of nominated books.  Nominations include books targeted to the reading ability of 2nd and 3rd graders or transitional readers.</a:t>
            </a:r>
          </a:p>
          <a:p>
            <a:endParaRPr lang="en-US" dirty="0"/>
          </a:p>
        </p:txBody>
      </p:sp>
      <p:pic>
        <p:nvPicPr>
          <p:cNvPr id="7" name="Shape 76"/>
          <p:cNvPicPr preferRelativeResize="0">
            <a:picLocks noGrp="1"/>
          </p:cNvPicPr>
          <p:nvPr>
            <p:ph sz="half" idx="2"/>
          </p:nvPr>
        </p:nvPicPr>
        <p:blipFill>
          <a:blip r:embed="rId2">
            <a:alphaModFix/>
          </a:blip>
          <a:srcRect l="-18618" r="-18618"/>
          <a:stretch>
            <a:fillRect/>
          </a:stretch>
        </p:blipFill>
        <p:spPr>
          <a:xfrm>
            <a:off x="5720317" y="973893"/>
            <a:ext cx="3657600" cy="4664075"/>
          </a:xfrm>
          <a:prstGeom prst="rect">
            <a:avLst/>
          </a:prstGeom>
          <a:noFill/>
          <a:ln>
            <a:noFill/>
          </a:ln>
        </p:spPr>
      </p:pic>
    </p:spTree>
    <p:extLst>
      <p:ext uri="{BB962C8B-B14F-4D97-AF65-F5344CB8AC3E}">
        <p14:creationId xmlns:p14="http://schemas.microsoft.com/office/powerpoint/2010/main" val="17759150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74347" y="1080550"/>
            <a:ext cx="7498080" cy="1511308"/>
          </a:xfrm>
        </p:spPr>
        <p:txBody>
          <a:bodyPr>
            <a:normAutofit/>
          </a:bodyPr>
          <a:lstStyle/>
          <a:p>
            <a:pPr algn="ctr"/>
            <a:r>
              <a:rPr lang="en-US" sz="4000"/>
              <a:t>Which </a:t>
            </a:r>
            <a:r>
              <a:rPr lang="en-US" sz="4000" b="1"/>
              <a:t>one</a:t>
            </a:r>
            <a:r>
              <a:rPr lang="en-US" sz="4000"/>
              <a:t> of these seven 2018 -2019 BCCCA Nominees will win?</a:t>
            </a:r>
            <a:endParaRPr lang="en-US" sz="4000" dirty="0"/>
          </a:p>
        </p:txBody>
      </p:sp>
      <p:pic>
        <p:nvPicPr>
          <p:cNvPr id="6" name="Picture 5"/>
          <p:cNvPicPr>
            <a:picLocks noChangeAspect="1"/>
          </p:cNvPicPr>
          <p:nvPr/>
        </p:nvPicPr>
        <p:blipFill>
          <a:blip r:embed="rId2"/>
          <a:stretch>
            <a:fillRect/>
          </a:stretch>
        </p:blipFill>
        <p:spPr>
          <a:xfrm>
            <a:off x="1118180" y="2761714"/>
            <a:ext cx="7815508" cy="1504429"/>
          </a:xfrm>
          <a:prstGeom prst="rect">
            <a:avLst/>
          </a:prstGeom>
        </p:spPr>
      </p:pic>
    </p:spTree>
    <p:extLst>
      <p:ext uri="{BB962C8B-B14F-4D97-AF65-F5344CB8AC3E}">
        <p14:creationId xmlns:p14="http://schemas.microsoft.com/office/powerpoint/2010/main" val="24595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44168" y="280222"/>
            <a:ext cx="7498080" cy="1542900"/>
          </a:xfrm>
        </p:spPr>
        <p:txBody>
          <a:bodyPr>
            <a:normAutofit fontScale="90000"/>
          </a:bodyPr>
          <a:lstStyle/>
          <a:p>
            <a:pPr algn="ctr"/>
            <a:r>
              <a:rPr lang="en-US" dirty="0"/>
              <a:t>Whoosh! Lonnie Johnson’s </a:t>
            </a:r>
            <a:br>
              <a:rPr lang="en-US" dirty="0"/>
            </a:br>
            <a:r>
              <a:rPr lang="en-US" dirty="0"/>
              <a:t>Super-soaking Stream of Inventions</a:t>
            </a:r>
            <a:br>
              <a:rPr lang="en-US" dirty="0"/>
            </a:br>
            <a:r>
              <a:rPr lang="en-US" sz="2700" dirty="0"/>
              <a:t>By Chris Barton</a:t>
            </a:r>
          </a:p>
        </p:txBody>
      </p:sp>
      <p:pic>
        <p:nvPicPr>
          <p:cNvPr id="7" name="Content Placeholder 6"/>
          <p:cNvPicPr>
            <a:picLocks noGrp="1" noChangeAspect="1"/>
          </p:cNvPicPr>
          <p:nvPr>
            <p:ph sz="half" idx="1"/>
          </p:nvPr>
        </p:nvPicPr>
        <p:blipFill>
          <a:blip r:embed="rId3"/>
          <a:srcRect l="87" r="87"/>
          <a:stretch>
            <a:fillRect/>
          </a:stretch>
        </p:blipFill>
        <p:spPr>
          <a:xfrm>
            <a:off x="813612" y="1981872"/>
            <a:ext cx="3657600" cy="4663440"/>
          </a:xfrm>
        </p:spPr>
      </p:pic>
      <p:sp>
        <p:nvSpPr>
          <p:cNvPr id="8" name="TextBox 7"/>
          <p:cNvSpPr txBox="1"/>
          <p:nvPr/>
        </p:nvSpPr>
        <p:spPr>
          <a:xfrm>
            <a:off x="4632585" y="2320247"/>
            <a:ext cx="4357713" cy="3970318"/>
          </a:xfrm>
          <a:prstGeom prst="rect">
            <a:avLst/>
          </a:prstGeom>
          <a:noFill/>
        </p:spPr>
        <p:txBody>
          <a:bodyPr wrap="square" rtlCol="0">
            <a:spAutoFit/>
          </a:bodyPr>
          <a:lstStyle/>
          <a:p>
            <a:r>
              <a:rPr lang="en-US" sz="2800" dirty="0"/>
              <a:t>Trying to create a new cooling system for refrigerators and air conditioners, impressive inventor Lonnie Johnson instead created the mechanics for the iconic toy, the Super Soaker.</a:t>
            </a:r>
          </a:p>
          <a:p>
            <a:endParaRPr lang="en-US" sz="2800" dirty="0"/>
          </a:p>
        </p:txBody>
      </p:sp>
    </p:spTree>
    <p:extLst>
      <p:ext uri="{BB962C8B-B14F-4D97-AF65-F5344CB8AC3E}">
        <p14:creationId xmlns:p14="http://schemas.microsoft.com/office/powerpoint/2010/main" val="1107910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35608" y="291133"/>
            <a:ext cx="7498080" cy="1143000"/>
          </a:xfrm>
        </p:spPr>
        <p:txBody>
          <a:bodyPr>
            <a:normAutofit fontScale="90000"/>
          </a:bodyPr>
          <a:lstStyle/>
          <a:p>
            <a:pPr algn="ctr"/>
            <a:r>
              <a:rPr lang="en-US" dirty="0"/>
              <a:t>Whoosh! Lonnie Johnson’s Super-Soaking Stream of Inventions</a:t>
            </a:r>
          </a:p>
        </p:txBody>
      </p:sp>
      <p:sp>
        <p:nvSpPr>
          <p:cNvPr id="6" name="Content Placeholder 5"/>
          <p:cNvSpPr>
            <a:spLocks noGrp="1"/>
          </p:cNvSpPr>
          <p:nvPr>
            <p:ph idx="1"/>
          </p:nvPr>
        </p:nvSpPr>
        <p:spPr>
          <a:xfrm>
            <a:off x="920750" y="1447799"/>
            <a:ext cx="8223250" cy="5408613"/>
          </a:xfrm>
        </p:spPr>
        <p:txBody>
          <a:bodyPr>
            <a:normAutofit/>
          </a:bodyPr>
          <a:lstStyle/>
          <a:p>
            <a:r>
              <a:rPr lang="en-US" dirty="0"/>
              <a:t>Resources</a:t>
            </a:r>
          </a:p>
          <a:p>
            <a:pPr lvl="1"/>
            <a:r>
              <a:rPr lang="en-US" sz="2400" dirty="0">
                <a:hlinkClick r:id="rId2"/>
              </a:rPr>
              <a:t>Video Trailer from Texas Bluebonnet Award 2018</a:t>
            </a:r>
            <a:endParaRPr lang="en-US" sz="2400" dirty="0"/>
          </a:p>
          <a:p>
            <a:pPr lvl="1"/>
            <a:r>
              <a:rPr lang="en-US" sz="2400" dirty="0">
                <a:hlinkClick r:id="rId3"/>
              </a:rPr>
              <a:t>Meet the Author </a:t>
            </a:r>
            <a:endParaRPr lang="en-US" sz="2400" dirty="0"/>
          </a:p>
          <a:p>
            <a:pPr lvl="1"/>
            <a:r>
              <a:rPr lang="en-US" sz="2400" dirty="0">
                <a:hlinkClick r:id="rId3"/>
              </a:rPr>
              <a:t>Book Reading with Chris Barton</a:t>
            </a:r>
            <a:endParaRPr lang="en-US" sz="2400" dirty="0"/>
          </a:p>
          <a:p>
            <a:pPr lvl="1"/>
            <a:r>
              <a:rPr lang="en-US" sz="2400" dirty="0">
                <a:hlinkClick r:id="rId4"/>
              </a:rPr>
              <a:t>Author’s Website</a:t>
            </a:r>
            <a:endParaRPr lang="en-US" sz="2400" dirty="0"/>
          </a:p>
          <a:p>
            <a:pPr lvl="1"/>
            <a:r>
              <a:rPr lang="en-US" sz="2400" dirty="0">
                <a:hlinkClick r:id="rId5"/>
              </a:rPr>
              <a:t>Illustrator’s Website</a:t>
            </a:r>
            <a:endParaRPr lang="en-US" sz="2400" dirty="0"/>
          </a:p>
          <a:p>
            <a:pPr lvl="1"/>
            <a:r>
              <a:rPr lang="en-US" sz="2400" dirty="0">
                <a:hlinkClick r:id="rId6"/>
              </a:rPr>
              <a:t>Discussion points, activities, and writing prompts</a:t>
            </a:r>
            <a:endParaRPr lang="en-US" sz="2400" dirty="0"/>
          </a:p>
          <a:p>
            <a:pPr lvl="1"/>
            <a:r>
              <a:rPr lang="en-US" sz="2400" dirty="0">
                <a:hlinkClick r:id="rId7"/>
              </a:rPr>
              <a:t>Extension Activities</a:t>
            </a:r>
            <a:r>
              <a:rPr lang="en-US" sz="2400" dirty="0"/>
              <a:t> from AASL Blog</a:t>
            </a:r>
          </a:p>
          <a:p>
            <a:pPr lvl="1"/>
            <a:r>
              <a:rPr lang="en-US" sz="2400" dirty="0">
                <a:hlinkClick r:id="rId8"/>
              </a:rPr>
              <a:t>Readers Theater Script</a:t>
            </a:r>
            <a:r>
              <a:rPr lang="en-US" sz="2400" dirty="0"/>
              <a:t> from Texas Bluebonnet Award 2018</a:t>
            </a:r>
          </a:p>
          <a:p>
            <a:pPr lvl="1"/>
            <a:r>
              <a:rPr lang="en-US" sz="2400" dirty="0">
                <a:hlinkClick r:id="rId9"/>
              </a:rPr>
              <a:t>Audio Interview </a:t>
            </a:r>
            <a:r>
              <a:rPr lang="en-US" sz="2400" dirty="0"/>
              <a:t>with Chris Barton</a:t>
            </a:r>
          </a:p>
          <a:p>
            <a:pPr lvl="1"/>
            <a:r>
              <a:rPr lang="en-US" sz="2400" dirty="0">
                <a:hlinkClick r:id="rId10"/>
              </a:rPr>
              <a:t>Teaching ideas</a:t>
            </a:r>
            <a:r>
              <a:rPr lang="en-US" sz="2400" dirty="0"/>
              <a:t> from Texas Bluebonnet Award 2018</a:t>
            </a:r>
          </a:p>
          <a:p>
            <a:pPr lvl="1"/>
            <a:endParaRPr lang="en-US" sz="2400" dirty="0"/>
          </a:p>
        </p:txBody>
      </p:sp>
    </p:spTree>
    <p:extLst>
      <p:ext uri="{BB962C8B-B14F-4D97-AF65-F5344CB8AC3E}">
        <p14:creationId xmlns:p14="http://schemas.microsoft.com/office/powerpoint/2010/main" val="1149126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451238"/>
          </a:xfrm>
        </p:spPr>
        <p:txBody>
          <a:bodyPr>
            <a:normAutofit/>
          </a:bodyPr>
          <a:lstStyle/>
          <a:p>
            <a:pPr algn="ctr"/>
            <a:r>
              <a:rPr lang="en-US" sz="6000" dirty="0"/>
              <a:t>Giant Squid</a:t>
            </a:r>
            <a:br>
              <a:rPr lang="en-US" sz="6000" dirty="0"/>
            </a:br>
            <a:r>
              <a:rPr lang="en-US" sz="2000" dirty="0"/>
              <a:t>By Candace Fleming</a:t>
            </a:r>
            <a:endParaRPr lang="en-US" dirty="0"/>
          </a:p>
        </p:txBody>
      </p:sp>
      <p:pic>
        <p:nvPicPr>
          <p:cNvPr id="5" name="Content Placeholder 4"/>
          <p:cNvPicPr>
            <a:picLocks noGrp="1" noChangeAspect="1"/>
          </p:cNvPicPr>
          <p:nvPr>
            <p:ph sz="half" idx="2"/>
          </p:nvPr>
        </p:nvPicPr>
        <p:blipFill>
          <a:blip r:embed="rId2"/>
          <a:srcRect l="2645" r="2645"/>
          <a:stretch>
            <a:fillRect/>
          </a:stretch>
        </p:blipFill>
        <p:spPr>
          <a:xfrm>
            <a:off x="1239838" y="1868433"/>
            <a:ext cx="3657600" cy="4663440"/>
          </a:xfrm>
        </p:spPr>
      </p:pic>
      <p:sp>
        <p:nvSpPr>
          <p:cNvPr id="3" name="Rectangle 2"/>
          <p:cNvSpPr/>
          <p:nvPr/>
        </p:nvSpPr>
        <p:spPr>
          <a:xfrm>
            <a:off x="5191124" y="2377212"/>
            <a:ext cx="3619501" cy="3785652"/>
          </a:xfrm>
          <a:prstGeom prst="rect">
            <a:avLst/>
          </a:prstGeom>
        </p:spPr>
        <p:txBody>
          <a:bodyPr wrap="square">
            <a:spAutoFit/>
          </a:bodyPr>
          <a:lstStyle/>
          <a:p>
            <a:r>
              <a:rPr lang="en-US" sz="2400" dirty="0"/>
              <a:t>The giant squid is one of the most elusive creatures in the world. As large as whales, they hide beyond reach deep within the sea, forcing scientists to piece together their story from those clues they leave behind.</a:t>
            </a:r>
          </a:p>
          <a:p>
            <a:r>
              <a:rPr lang="en-US" sz="2400" dirty="0"/>
              <a:t> </a:t>
            </a:r>
          </a:p>
        </p:txBody>
      </p:sp>
    </p:spTree>
    <p:extLst>
      <p:ext uri="{BB962C8B-B14F-4D97-AF65-F5344CB8AC3E}">
        <p14:creationId xmlns:p14="http://schemas.microsoft.com/office/powerpoint/2010/main" val="37069332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pPr algn="ctr"/>
            <a:r>
              <a:rPr lang="en-US" sz="8000" dirty="0"/>
              <a:t>Giant Squid</a:t>
            </a:r>
          </a:p>
        </p:txBody>
      </p:sp>
      <p:sp>
        <p:nvSpPr>
          <p:cNvPr id="6" name="Content Placeholder 5"/>
          <p:cNvSpPr>
            <a:spLocks noGrp="1"/>
          </p:cNvSpPr>
          <p:nvPr>
            <p:ph idx="1"/>
          </p:nvPr>
        </p:nvSpPr>
        <p:spPr/>
        <p:txBody>
          <a:bodyPr>
            <a:normAutofit/>
          </a:bodyPr>
          <a:lstStyle/>
          <a:p>
            <a:r>
              <a:rPr lang="en-US" sz="6000" dirty="0"/>
              <a:t>Resources</a:t>
            </a:r>
          </a:p>
          <a:p>
            <a:pPr lvl="1"/>
            <a:r>
              <a:rPr lang="en-US" sz="6000" dirty="0">
                <a:hlinkClick r:id="rId2"/>
              </a:rPr>
              <a:t>Lesson Plans</a:t>
            </a:r>
            <a:endParaRPr lang="en-US" sz="6000" dirty="0"/>
          </a:p>
          <a:p>
            <a:pPr lvl="1"/>
            <a:r>
              <a:rPr lang="en-US" sz="6000" dirty="0">
                <a:hlinkClick r:id="rId2"/>
              </a:rPr>
              <a:t>Author’s Website</a:t>
            </a:r>
            <a:endParaRPr lang="en-US" sz="6000" dirty="0"/>
          </a:p>
          <a:p>
            <a:pPr lvl="1"/>
            <a:r>
              <a:rPr lang="en-US" sz="6000" dirty="0">
                <a:hlinkClick r:id="rId3"/>
              </a:rPr>
              <a:t>Illustrator’s Website</a:t>
            </a:r>
            <a:endParaRPr lang="en-US" sz="6000" dirty="0"/>
          </a:p>
        </p:txBody>
      </p:sp>
    </p:spTree>
    <p:extLst>
      <p:ext uri="{BB962C8B-B14F-4D97-AF65-F5344CB8AC3E}">
        <p14:creationId xmlns:p14="http://schemas.microsoft.com/office/powerpoint/2010/main" val="2053709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630680"/>
          </a:xfrm>
        </p:spPr>
        <p:txBody>
          <a:bodyPr>
            <a:normAutofit/>
          </a:bodyPr>
          <a:lstStyle/>
          <a:p>
            <a:pPr algn="ctr"/>
            <a:r>
              <a:rPr lang="en-US" sz="6000" dirty="0"/>
              <a:t>Book Uncle and Me</a:t>
            </a:r>
            <a:br>
              <a:rPr lang="en-US" sz="6000" dirty="0"/>
            </a:br>
            <a:r>
              <a:rPr lang="en-US" sz="2200" dirty="0"/>
              <a:t>By Uma </a:t>
            </a:r>
            <a:r>
              <a:rPr lang="en-US" sz="2200" dirty="0" err="1"/>
              <a:t>Krishnaswami</a:t>
            </a:r>
            <a:endParaRPr lang="en-US" sz="2200" dirty="0"/>
          </a:p>
        </p:txBody>
      </p:sp>
      <p:pic>
        <p:nvPicPr>
          <p:cNvPr id="7" name="Picture 6"/>
          <p:cNvPicPr>
            <a:picLocks noChangeAspect="1"/>
          </p:cNvPicPr>
          <p:nvPr/>
        </p:nvPicPr>
        <p:blipFill>
          <a:blip r:embed="rId2"/>
          <a:stretch>
            <a:fillRect/>
          </a:stretch>
        </p:blipFill>
        <p:spPr>
          <a:xfrm>
            <a:off x="1435608" y="2152496"/>
            <a:ext cx="2561924" cy="3748974"/>
          </a:xfrm>
          <a:prstGeom prst="rect">
            <a:avLst/>
          </a:prstGeom>
        </p:spPr>
      </p:pic>
      <p:sp>
        <p:nvSpPr>
          <p:cNvPr id="9" name="TextBox 8"/>
          <p:cNvSpPr txBox="1"/>
          <p:nvPr/>
        </p:nvSpPr>
        <p:spPr>
          <a:xfrm>
            <a:off x="4456938" y="2082828"/>
            <a:ext cx="4476750" cy="3785652"/>
          </a:xfrm>
          <a:prstGeom prst="rect">
            <a:avLst/>
          </a:prstGeom>
          <a:noFill/>
        </p:spPr>
        <p:txBody>
          <a:bodyPr wrap="square" rtlCol="0">
            <a:spAutoFit/>
          </a:bodyPr>
          <a:lstStyle/>
          <a:p>
            <a:r>
              <a:rPr lang="en-US" sz="2400" dirty="0"/>
              <a:t>Set in India, nine-year-old </a:t>
            </a:r>
            <a:r>
              <a:rPr lang="en-US" sz="2400" dirty="0" err="1"/>
              <a:t>Yasmin</a:t>
            </a:r>
            <a:r>
              <a:rPr lang="en-US" sz="2400" dirty="0"/>
              <a:t> intends to read a book a day for the rest of her life. Book Uncle, who runs a free lending library on the street corner, always has the perfect book for her. But when Book Uncle seems to be in trouble, </a:t>
            </a:r>
            <a:r>
              <a:rPr lang="en-US" sz="2400" dirty="0" err="1"/>
              <a:t>Yasmin</a:t>
            </a:r>
            <a:r>
              <a:rPr lang="en-US" sz="2400" dirty="0"/>
              <a:t> has to take her nose out of her book and do something.</a:t>
            </a:r>
          </a:p>
        </p:txBody>
      </p:sp>
    </p:spTree>
    <p:extLst>
      <p:ext uri="{BB962C8B-B14F-4D97-AF65-F5344CB8AC3E}">
        <p14:creationId xmlns:p14="http://schemas.microsoft.com/office/powerpoint/2010/main" val="3619532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algn="ctr"/>
            <a:r>
              <a:rPr lang="en-US" sz="6000" dirty="0"/>
              <a:t>Book Uncle and Me</a:t>
            </a:r>
          </a:p>
        </p:txBody>
      </p:sp>
      <p:sp>
        <p:nvSpPr>
          <p:cNvPr id="10" name="Content Placeholder 9"/>
          <p:cNvSpPr>
            <a:spLocks noGrp="1"/>
          </p:cNvSpPr>
          <p:nvPr>
            <p:ph idx="1"/>
          </p:nvPr>
        </p:nvSpPr>
        <p:spPr/>
        <p:txBody>
          <a:bodyPr>
            <a:normAutofit/>
          </a:bodyPr>
          <a:lstStyle/>
          <a:p>
            <a:r>
              <a:rPr lang="en-US" sz="6000" dirty="0">
                <a:hlinkClick r:id="rId2"/>
              </a:rPr>
              <a:t>Lesson Plans</a:t>
            </a:r>
            <a:endParaRPr lang="en-US" sz="6000" dirty="0"/>
          </a:p>
          <a:p>
            <a:r>
              <a:rPr lang="en-US" sz="6000" dirty="0">
                <a:hlinkClick r:id="rId3"/>
              </a:rPr>
              <a:t>Author’s Website</a:t>
            </a:r>
            <a:endParaRPr lang="en-US" sz="6000" dirty="0"/>
          </a:p>
        </p:txBody>
      </p:sp>
    </p:spTree>
    <p:extLst>
      <p:ext uri="{BB962C8B-B14F-4D97-AF65-F5344CB8AC3E}">
        <p14:creationId xmlns:p14="http://schemas.microsoft.com/office/powerpoint/2010/main" val="14644713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151</TotalTime>
  <Words>742</Words>
  <Application>Microsoft Office PowerPoint</Application>
  <PresentationFormat>On-screen Show (4:3)</PresentationFormat>
  <Paragraphs>81</Paragraphs>
  <Slides>19</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Gill Sans MT</vt:lpstr>
      <vt:lpstr>Verdana</vt:lpstr>
      <vt:lpstr>Wingdings 2</vt:lpstr>
      <vt:lpstr>Solstice</vt:lpstr>
      <vt:lpstr>Beverly Cleary Children’s Choice Award  2018-2019 https://ola.memberclicks.net/bccca-home  </vt:lpstr>
      <vt:lpstr>BCCCA</vt:lpstr>
      <vt:lpstr>Which one of these seven 2018 -2019 BCCCA Nominees will win?</vt:lpstr>
      <vt:lpstr>Whoosh! Lonnie Johnson’s  Super-soaking Stream of Inventions By Chris Barton</vt:lpstr>
      <vt:lpstr>Whoosh! Lonnie Johnson’s Super-Soaking Stream of Inventions</vt:lpstr>
      <vt:lpstr>Giant Squid By Candace Fleming</vt:lpstr>
      <vt:lpstr>Giant Squid</vt:lpstr>
      <vt:lpstr>Book Uncle and Me By Uma Krishnaswami</vt:lpstr>
      <vt:lpstr>Book Uncle and Me</vt:lpstr>
      <vt:lpstr>The Poet’s Dog By Patricia MacLachlan</vt:lpstr>
      <vt:lpstr>The Poet’s Dog</vt:lpstr>
      <vt:lpstr>Juana &amp; Lucas By Juana Medina</vt:lpstr>
      <vt:lpstr>Juana &amp; Lucas</vt:lpstr>
      <vt:lpstr>Waylon! One Awesome Thing By Sara Pennypacker</vt:lpstr>
      <vt:lpstr>Waylon! One Awesome Thing</vt:lpstr>
      <vt:lpstr>Weekends with Max and His Dad By Linda Urban</vt:lpstr>
      <vt:lpstr>Weekend’s With Max and His Dad</vt:lpstr>
      <vt:lpstr>PowerPoint Presentation</vt:lpstr>
      <vt:lpstr>  For BCCCA bookmarks and flyer</vt:lpstr>
    </vt:vector>
  </TitlesOfParts>
  <Company>North Marion Intermediate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Beverly Cleary Children’s Choice Award 2019</dc:title>
  <dc:creator>Jan Jones</dc:creator>
  <cp:lastModifiedBy>Kevin Hamler-Dupras</cp:lastModifiedBy>
  <cp:revision>38</cp:revision>
  <dcterms:created xsi:type="dcterms:W3CDTF">2018-09-23T20:41:26Z</dcterms:created>
  <dcterms:modified xsi:type="dcterms:W3CDTF">2018-09-25T15:34:05Z</dcterms:modified>
</cp:coreProperties>
</file>