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1"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2104">
          <p15:clr>
            <a:srgbClr val="A4A3A4"/>
          </p15:clr>
        </p15:guide>
        <p15:guide id="2" pos="28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E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0D8"/>
          </a:solidFill>
        </a:fill>
      </a:tcStyle>
    </a:wholeTbl>
    <a:band2H>
      <a:tcTxStyle/>
      <a:tcStyle>
        <a:tcBdr/>
        <a:fill>
          <a:solidFill>
            <a:srgbClr val="E6E9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9CA"/>
          </a:solidFill>
        </a:fill>
      </a:tcStyle>
    </a:wholeTbl>
    <a:band2H>
      <a:tcTxStyle/>
      <a:tcStyle>
        <a:tcBdr/>
        <a:fill>
          <a:solidFill>
            <a:srgbClr val="E8ED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2CAD5"/>
          </a:solidFill>
        </a:fill>
      </a:tcStyle>
    </a:wholeTbl>
    <a:band2H>
      <a:tcTxStyle/>
      <a:tcStyle>
        <a:tcBdr/>
        <a:fill>
          <a:solidFill>
            <a:srgbClr val="EAE6EB"/>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01" d="100"/>
          <a:sy n="101" d="100"/>
        </p:scale>
        <p:origin x="294" y="108"/>
      </p:cViewPr>
      <p:guideLst>
        <p:guide orient="horz" pos="2104"/>
        <p:guide pos="287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4" name="Shape 174"/>
          <p:cNvSpPr>
            <a:spLocks noGrp="1" noRot="1" noChangeAspect="1"/>
          </p:cNvSpPr>
          <p:nvPr>
            <p:ph type="sldImg"/>
          </p:nvPr>
        </p:nvSpPr>
        <p:spPr>
          <a:xfrm>
            <a:off x="1143000" y="685800"/>
            <a:ext cx="4572000" cy="3429000"/>
          </a:xfrm>
          <a:prstGeom prst="rect">
            <a:avLst/>
          </a:prstGeom>
        </p:spPr>
        <p:txBody>
          <a:bodyPr/>
          <a:lstStyle/>
          <a:p>
            <a:endParaRPr/>
          </a:p>
        </p:txBody>
      </p:sp>
      <p:sp>
        <p:nvSpPr>
          <p:cNvPr id="175" name="Shape 175"/>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852727942"/>
      </p:ext>
    </p:extLst>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04AF466F-BDA4-4F18-9C7B-FF0A9A1B0E80}" type="datetime1">
              <a:rPr lang="en-US" smtClean="0"/>
              <a:pPr/>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7B613C-1AD7-49D3-885D-F654C5CDBAA6}" type="datetime1">
              <a:rPr lang="en-US" smtClean="0"/>
              <a:pPr/>
              <a:t>4/13/2019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58FB4290-6522-4139-852E-05BD9E7F0D2E}" type="datetime1">
              <a:rPr lang="en-US" smtClean="0"/>
              <a:pPr/>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AB955F9-81EA-47C5-8059-9E5C2B437C70}" type="datetime1">
              <a:rPr lang="en-US" smtClean="0"/>
              <a:pPr/>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_Two Content">
    <p:spTree>
      <p:nvGrpSpPr>
        <p:cNvPr id="1" name=""/>
        <p:cNvGrpSpPr/>
        <p:nvPr/>
      </p:nvGrpSpPr>
      <p:grpSpPr>
        <a:xfrm>
          <a:off x="0" y="0"/>
          <a:ext cx="0" cy="0"/>
          <a:chOff x="0" y="0"/>
          <a:chExt cx="0" cy="0"/>
        </a:xfrm>
      </p:grpSpPr>
      <p:sp>
        <p:nvSpPr>
          <p:cNvPr id="44" name="Shape 44"/>
          <p:cNvSpPr>
            <a:spLocks noGrp="1"/>
          </p:cNvSpPr>
          <p:nvPr>
            <p:ph type="title"/>
          </p:nvPr>
        </p:nvSpPr>
        <p:spPr>
          <a:prstGeom prst="rect">
            <a:avLst/>
          </a:prstGeom>
        </p:spPr>
        <p:txBody>
          <a:bodyPr/>
          <a:lstStyle/>
          <a:p>
            <a:r>
              <a:t>Title Text</a:t>
            </a:r>
          </a:p>
        </p:txBody>
      </p:sp>
      <p:sp>
        <p:nvSpPr>
          <p:cNvPr id="45" name="Shape 45"/>
          <p:cNvSpPr>
            <a:spLocks noGrp="1"/>
          </p:cNvSpPr>
          <p:nvPr>
            <p:ph type="body" sz="half" idx="1"/>
          </p:nvPr>
        </p:nvSpPr>
        <p:spPr>
          <a:xfrm>
            <a:off x="779462" y="1828800"/>
            <a:ext cx="3657602" cy="4219575"/>
          </a:xfrm>
          <a:prstGeom prst="rect">
            <a:avLst/>
          </a:prstGeom>
        </p:spPr>
        <p:txBody>
          <a:bodyPr/>
          <a:lstStyle>
            <a:lvl1pPr>
              <a:defRPr sz="2000"/>
            </a:lvl1pPr>
            <a:lvl2pPr marL="610657" indent="-328083">
              <a:defRPr sz="2000"/>
            </a:lvl2pPr>
            <a:lvl3pPr marL="891822" indent="-313972">
              <a:defRPr sz="2000"/>
            </a:lvl3pPr>
            <a:lvl4pPr marL="1174397" indent="-313972">
              <a:defRPr sz="2000"/>
            </a:lvl4pPr>
            <a:lvl5pPr marL="1456972" indent="-313972">
              <a:defRPr sz="2000"/>
            </a:lvl5pPr>
          </a:lstStyle>
          <a:p>
            <a:r>
              <a:t>Body Level One</a:t>
            </a:r>
          </a:p>
          <a:p>
            <a:pPr lvl="1"/>
            <a:r>
              <a:t>Body Level Two</a:t>
            </a:r>
          </a:p>
          <a:p>
            <a:pPr lvl="2"/>
            <a:r>
              <a:t>Body Level Three</a:t>
            </a:r>
          </a:p>
          <a:p>
            <a:pPr lvl="3"/>
            <a:r>
              <a:t>Body Level Four</a:t>
            </a:r>
          </a:p>
          <a:p>
            <a:pPr lvl="4"/>
            <a:r>
              <a:t>Body Level Five</a:t>
            </a:r>
          </a:p>
        </p:txBody>
      </p:sp>
      <p:sp>
        <p:nvSpPr>
          <p:cNvPr id="46" name="Shape 4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1CEF607B-A47E-422C-9BEF-122CCDB7C526}" type="datetime1">
              <a:rPr lang="en-US" smtClean="0"/>
              <a:pPr/>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327B613C-1AD7-49D3-885D-F654C5CDBAA6}" type="datetime1">
              <a:rPr lang="en-US" smtClean="0"/>
              <a:pPr/>
              <a:t>4/13/2019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4/13/2019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6EE300C-6FC5-4FC3-AF1A-075E4F50620D}" type="datetime1">
              <a:rPr lang="en-US" smtClean="0"/>
              <a:pPr/>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F50D295D-4A77-4DEB-B04C-9F4282A8BC04}" type="datetime1">
              <a:rPr lang="en-US" smtClean="0"/>
              <a:pPr/>
              <a:t>4/13/2019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02B28685-4D0C-42D5-8013-B5904CD1FCBC}" type="datetime1">
              <a:rPr lang="en-US" smtClean="0"/>
              <a:pPr/>
              <a:t>4/13/2019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4/13/2019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327B613C-1AD7-49D3-885D-F654C5CDBAA6}" type="datetime1">
              <a:rPr lang="en-US" smtClean="0"/>
              <a:pPr/>
              <a:t>4/13/2019</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86CB4B4D-7CA3-9044-876B-883B54F8677D}"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www.crackingthecover.com/qa-beatrice-zinker-author-shelley-johannes/" TargetMode="External"/><Relationship Id="rId2" Type="http://schemas.openxmlformats.org/officeDocument/2006/relationships/hyperlink" Target="https://www.shelleyjohanne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hyperlink" Target="https://jesskeating.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s://www.simonandschuster.com/authors/Andres-Miedoso/214079226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http://brianfloca.com/princess-cora-and-the-crocodile.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ola.memberclicks.net/bccca-how-to-vote" TargetMode="Externa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hyperlink" Target="https://ola.memberclicks.net/bccca-support-materials"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www.teacherspayteachers.com/Product/Zoey-and-Sassafras-Dragons-and-Marshmallows-FREE-Book-Study-3257340" TargetMode="External"/><Relationship Id="rId2" Type="http://schemas.openxmlformats.org/officeDocument/2006/relationships/hyperlink" Target="https://www.zoeyandsassafras.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www.chroniclebooks.com/landing-pages/pdfs/her-right-foot-teacher-guide.pdf" TargetMode="External"/><Relationship Id="rId2" Type="http://schemas.openxmlformats.org/officeDocument/2006/relationships/hyperlink" Target="https://daveeggers.net/foot" TargetMode="External"/><Relationship Id="rId1" Type="http://schemas.openxmlformats.org/officeDocument/2006/relationships/slideLayout" Target="../slideLayouts/slideLayout2.xml"/><Relationship Id="rId4" Type="http://schemas.openxmlformats.org/officeDocument/2006/relationships/hyperlink" Target="https://www.rif.org/literacy-central/book/her-right-foot"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www.thewiseowlfactory.com/jasmine-toguchi-mochi-queen-book-companion/" TargetMode="External"/><Relationship Id="rId2" Type="http://schemas.openxmlformats.org/officeDocument/2006/relationships/hyperlink" Target="http://debbimichikoflorence.com/jasmine-toguch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descr="Shape 68"/>
          <p:cNvSpPr>
            <a:spLocks noGrp="1"/>
          </p:cNvSpPr>
          <p:nvPr>
            <p:ph type="ctrTitle"/>
          </p:nvPr>
        </p:nvSpPr>
        <p:spPr>
          <a:xfrm>
            <a:off x="514915" y="-18701"/>
            <a:ext cx="8269808" cy="5432905"/>
          </a:xfrm>
          <a:prstGeom prst="rect">
            <a:avLst/>
          </a:prstGeom>
        </p:spPr>
        <p:txBody>
          <a:bodyPr lIns="91423" tIns="91423" rIns="91423" bIns="91423">
            <a:normAutofit fontScale="90000"/>
          </a:bodyPr>
          <a:lstStyle/>
          <a:p>
            <a:pPr algn="ctr">
              <a:defRPr sz="6000"/>
            </a:pPr>
            <a:br/>
            <a:r>
              <a:t>Beverly Cleary </a:t>
            </a:r>
            <a:br/>
            <a:r>
              <a:rPr sz="4800"/>
              <a:t>Children’s Choice Award</a:t>
            </a:r>
            <a:br>
              <a:rPr sz="4800"/>
            </a:br>
            <a:r>
              <a:t> </a:t>
            </a:r>
            <a:r>
              <a:rPr lang="en-US"/>
              <a:t>2019-</a:t>
            </a:r>
            <a:r>
              <a:t>2020</a:t>
            </a:r>
            <a:br/>
            <a:br/>
            <a:endParaRPr/>
          </a:p>
        </p:txBody>
      </p:sp>
      <p:sp>
        <p:nvSpPr>
          <p:cNvPr id="178" name="Shape 178" descr="Subtitle 2"/>
          <p:cNvSpPr>
            <a:spLocks noGrp="1"/>
          </p:cNvSpPr>
          <p:nvPr>
            <p:ph type="subTitle" idx="1"/>
          </p:nvPr>
        </p:nvSpPr>
        <p:spPr>
          <a:xfrm>
            <a:off x="782537" y="3687957"/>
            <a:ext cx="7734563" cy="1752602"/>
          </a:xfrm>
          <a:prstGeom prst="rect">
            <a:avLst/>
          </a:prstGeom>
        </p:spPr>
        <p:txBody>
          <a:bodyPr>
            <a:normAutofit fontScale="70000" lnSpcReduction="20000"/>
          </a:bodyPr>
          <a:lstStyle/>
          <a:p>
            <a:pPr algn="ctr">
              <a:defRPr sz="4400"/>
            </a:pPr>
            <a:endParaRPr/>
          </a:p>
          <a:p>
            <a:pPr>
              <a:defRPr sz="4800"/>
            </a:pPr>
            <a:r>
              <a:rPr lang="en-US"/>
              <a:t>Sponsored by the Oregon Association of School Libraries and Oregon Library Association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Shape 214" descr="Title 1"/>
          <p:cNvSpPr>
            <a:spLocks noGrp="1"/>
          </p:cNvSpPr>
          <p:nvPr>
            <p:ph type="title"/>
          </p:nvPr>
        </p:nvSpPr>
        <p:spPr>
          <a:xfrm>
            <a:off x="322722" y="147682"/>
            <a:ext cx="8555706" cy="1414072"/>
          </a:xfrm>
          <a:prstGeom prst="rect">
            <a:avLst/>
          </a:prstGeom>
        </p:spPr>
        <p:txBody>
          <a:bodyPr/>
          <a:lstStyle/>
          <a:p>
            <a:pPr algn="ctr" defTabSz="603504">
              <a:defRPr sz="3900" u="sng"/>
            </a:pPr>
            <a:r>
              <a:rPr sz="3600" dirty="0"/>
              <a:t>Beatrice Zinker, Upside Down Thinker</a:t>
            </a:r>
          </a:p>
          <a:p>
            <a:pPr algn="ctr" defTabSz="603504">
              <a:defRPr sz="3900"/>
            </a:pPr>
            <a:r>
              <a:rPr sz="3200" dirty="0"/>
              <a:t>By Shelley Johannes</a:t>
            </a:r>
          </a:p>
        </p:txBody>
      </p:sp>
      <p:sp>
        <p:nvSpPr>
          <p:cNvPr id="215" name="Shape 215" descr="Beatrice does her best thinking upside down.…"/>
          <p:cNvSpPr/>
          <p:nvPr/>
        </p:nvSpPr>
        <p:spPr>
          <a:xfrm>
            <a:off x="3548323" y="1740371"/>
            <a:ext cx="5330105" cy="470897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a:defRPr>
                <a:solidFill>
                  <a:srgbClr val="FFFFFF"/>
                </a:solidFill>
                <a:latin typeface="Trebuchet MS"/>
                <a:ea typeface="Trebuchet MS"/>
                <a:cs typeface="Trebuchet MS"/>
                <a:sym typeface="Trebuchet MS"/>
              </a:defRPr>
            </a:pPr>
            <a:r>
              <a:rPr sz="2000" dirty="0">
                <a:solidFill>
                  <a:srgbClr val="2C7C9F"/>
                </a:solidFill>
              </a:rPr>
              <a:t>Beatrice does her best thinking upside down.  </a:t>
            </a:r>
          </a:p>
          <a:p>
            <a:pPr>
              <a:defRPr>
                <a:solidFill>
                  <a:srgbClr val="FFFFFF"/>
                </a:solidFill>
                <a:latin typeface="Trebuchet MS"/>
                <a:ea typeface="Trebuchet MS"/>
                <a:cs typeface="Trebuchet MS"/>
                <a:sym typeface="Trebuchet MS"/>
              </a:defRPr>
            </a:pPr>
            <a:r>
              <a:rPr sz="2000" dirty="0">
                <a:solidFill>
                  <a:srgbClr val="2C7C9F"/>
                </a:solidFill>
              </a:rPr>
              <a:t>Hanging from trees by her knees, doing handstands…for Beatrice Zinker, upside down works every time.  She was definitely upside down when she and her best friend, Lenny, agreed to wear matching ninja suits on the first day of third grade.  But when Beatrice shows up at school dressed in black, Lenny arrives with a cool new outfit and a cool new friend. Even worse, she seems to have forgotten all about the top-secret operation they planned!</a:t>
            </a:r>
          </a:p>
          <a:p>
            <a:pPr>
              <a:defRPr>
                <a:solidFill>
                  <a:srgbClr val="FFFFFF"/>
                </a:solidFill>
                <a:latin typeface="Trebuchet MS"/>
                <a:ea typeface="Trebuchet MS"/>
                <a:cs typeface="Trebuchet MS"/>
                <a:sym typeface="Trebuchet MS"/>
              </a:defRPr>
            </a:pPr>
            <a:r>
              <a:rPr sz="2000" dirty="0">
                <a:solidFill>
                  <a:srgbClr val="2C7C9F"/>
                </a:solidFill>
              </a:rPr>
              <a:t>Can Beatrice use her topsy-turvy way of thinking to save the mission, mend their friendship, and flip things sunny-side up?</a:t>
            </a:r>
          </a:p>
        </p:txBody>
      </p:sp>
      <p:pic>
        <p:nvPicPr>
          <p:cNvPr id="216" name="image6.jpeg" descr="Beatrice zinker.jpeg"/>
          <p:cNvPicPr>
            <a:picLocks noChangeAspect="1"/>
          </p:cNvPicPr>
          <p:nvPr/>
        </p:nvPicPr>
        <p:blipFill>
          <a:blip r:embed="rId2">
            <a:extLst/>
          </a:blip>
          <a:stretch>
            <a:fillRect/>
          </a:stretch>
        </p:blipFill>
        <p:spPr>
          <a:xfrm>
            <a:off x="514683" y="2156162"/>
            <a:ext cx="2761807" cy="3937044"/>
          </a:xfrm>
          <a:prstGeom prst="rect">
            <a:avLst/>
          </a:prstGeom>
          <a:ln w="12700">
            <a:miter lim="400000"/>
          </a:ln>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Shape 218" descr="Title 4"/>
          <p:cNvSpPr>
            <a:spLocks noGrp="1"/>
          </p:cNvSpPr>
          <p:nvPr>
            <p:ph type="title"/>
          </p:nvPr>
        </p:nvSpPr>
        <p:spPr>
          <a:xfrm>
            <a:off x="150886" y="531656"/>
            <a:ext cx="8827267" cy="928904"/>
          </a:xfrm>
          <a:prstGeom prst="rect">
            <a:avLst/>
          </a:prstGeom>
        </p:spPr>
        <p:txBody>
          <a:bodyPr/>
          <a:lstStyle>
            <a:lvl1pPr algn="ctr">
              <a:defRPr sz="3900" u="sng"/>
            </a:lvl1pPr>
          </a:lstStyle>
          <a:p>
            <a:r>
              <a:rPr sz="3600" dirty="0"/>
              <a:t>Beatrice Zinker, Upside Down Thinker</a:t>
            </a:r>
          </a:p>
        </p:txBody>
      </p:sp>
      <p:sp>
        <p:nvSpPr>
          <p:cNvPr id="219" name="Shape 219" descr="Content Placeholder 5"/>
          <p:cNvSpPr>
            <a:spLocks noGrp="1"/>
          </p:cNvSpPr>
          <p:nvPr>
            <p:ph idx="1"/>
          </p:nvPr>
        </p:nvSpPr>
        <p:spPr>
          <a:xfrm>
            <a:off x="668042" y="2326919"/>
            <a:ext cx="8158458" cy="3148709"/>
          </a:xfrm>
          <a:prstGeom prst="rect">
            <a:avLst/>
          </a:prstGeom>
        </p:spPr>
        <p:txBody>
          <a:bodyPr/>
          <a:lstStyle/>
          <a:p>
            <a:pPr>
              <a:defRPr sz="4000"/>
            </a:pPr>
            <a:r>
              <a:rPr sz="4800" dirty="0"/>
              <a:t>Resources</a:t>
            </a:r>
          </a:p>
          <a:p>
            <a:pPr marL="577850" lvl="1" indent="-295275">
              <a:spcBef>
                <a:spcPts val="600"/>
              </a:spcBef>
              <a:defRPr sz="4000" u="sng">
                <a:solidFill>
                  <a:srgbClr val="ABF24D"/>
                </a:solidFill>
                <a:uFill>
                  <a:solidFill>
                    <a:srgbClr val="ABF24D"/>
                  </a:solidFill>
                </a:uFill>
              </a:defRPr>
            </a:pPr>
            <a:r>
              <a:rPr dirty="0">
                <a:uFill>
                  <a:solidFill>
                    <a:srgbClr val="0000FF"/>
                  </a:solidFill>
                </a:uFill>
                <a:hlinkClick r:id="rId2"/>
              </a:rPr>
              <a:t>Author Webpage</a:t>
            </a:r>
          </a:p>
          <a:p>
            <a:pPr marL="577850" lvl="1" indent="-295275">
              <a:spcBef>
                <a:spcPts val="600"/>
              </a:spcBef>
              <a:defRPr sz="4000" u="sng">
                <a:solidFill>
                  <a:srgbClr val="ABF24D"/>
                </a:solidFill>
                <a:uFill>
                  <a:solidFill>
                    <a:srgbClr val="ABF24D"/>
                  </a:solidFill>
                </a:uFill>
              </a:defRPr>
            </a:pPr>
            <a:r>
              <a:rPr dirty="0">
                <a:uFill>
                  <a:solidFill>
                    <a:srgbClr val="0000FF"/>
                  </a:solidFill>
                </a:uFill>
                <a:hlinkClick r:id="rId3"/>
              </a:rPr>
              <a:t>Author Interview</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Shape 221" descr="Title 1"/>
          <p:cNvSpPr>
            <a:spLocks noGrp="1"/>
          </p:cNvSpPr>
          <p:nvPr>
            <p:ph type="title"/>
          </p:nvPr>
        </p:nvSpPr>
        <p:spPr>
          <a:xfrm>
            <a:off x="256806" y="274320"/>
            <a:ext cx="8630388" cy="1408431"/>
          </a:xfrm>
          <a:prstGeom prst="rect">
            <a:avLst/>
          </a:prstGeom>
        </p:spPr>
        <p:txBody>
          <a:bodyPr/>
          <a:lstStyle/>
          <a:p>
            <a:pPr algn="ctr" defTabSz="438911">
              <a:defRPr sz="2800" u="sng"/>
            </a:pPr>
            <a:r>
              <a:t>Shark Lady: The True Story of How Eugenie Clark Became the Ocean’s Most Fearless Scientist</a:t>
            </a:r>
          </a:p>
          <a:p>
            <a:pPr algn="ctr" defTabSz="438911">
              <a:defRPr sz="2800"/>
            </a:pPr>
            <a:r>
              <a:t>By Jess Keating</a:t>
            </a:r>
          </a:p>
        </p:txBody>
      </p:sp>
      <p:sp>
        <p:nvSpPr>
          <p:cNvPr id="222" name="Shape 222" descr="Eugenie Clark fell in love with sharks from the first moment she saw them at the aquarium. She couldn’t imagine anything more exciting than studying these graceful creatures. But Eugenie quickly discovered that many people believed sharks to be ugly and scary and they didn’t think women should be scientists.…"/>
          <p:cNvSpPr/>
          <p:nvPr/>
        </p:nvSpPr>
        <p:spPr>
          <a:xfrm>
            <a:off x="4239381" y="2081529"/>
            <a:ext cx="4479640" cy="46253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a:defRPr>
                <a:solidFill>
                  <a:srgbClr val="FFFFFF"/>
                </a:solidFill>
                <a:latin typeface="Trebuchet MS"/>
                <a:ea typeface="Trebuchet MS"/>
                <a:cs typeface="Trebuchet MS"/>
                <a:sym typeface="Trebuchet MS"/>
              </a:defRPr>
            </a:pPr>
            <a:r>
              <a:rPr dirty="0">
                <a:solidFill>
                  <a:srgbClr val="2C7C9F"/>
                </a:solidFill>
              </a:rPr>
              <a:t>Eugenie Clark fell in love with sharks from the first moment she saw them at the aquarium. She couldn’t imagine anything more exciting than studying these graceful creatures. But Eugenie quickly discovered that many people believed sharks to be ugly and scary and they didn’t think women should be scientists.</a:t>
            </a:r>
          </a:p>
          <a:p>
            <a:pPr>
              <a:defRPr>
                <a:solidFill>
                  <a:srgbClr val="FFFFFF"/>
                </a:solidFill>
                <a:latin typeface="Trebuchet MS"/>
                <a:ea typeface="Trebuchet MS"/>
                <a:cs typeface="Trebuchet MS"/>
                <a:sym typeface="Trebuchet MS"/>
              </a:defRPr>
            </a:pPr>
            <a:r>
              <a:rPr dirty="0">
                <a:solidFill>
                  <a:srgbClr val="2C7C9F"/>
                </a:solidFill>
              </a:rPr>
              <a:t>Determined to prove them wrong, Eugenie devoted her life to learning about sharks. She earned the name Shark Lady with her many discoveries about these beautiful creatures. Through her accomplishments, she taught the world that sharks should be admired, not feared, and that women can do anything they set their minds to.</a:t>
            </a:r>
          </a:p>
        </p:txBody>
      </p:sp>
      <p:pic>
        <p:nvPicPr>
          <p:cNvPr id="223" name="image4.jpeg" descr="shark lady.jpeg"/>
          <p:cNvPicPr>
            <a:picLocks noChangeAspect="1"/>
          </p:cNvPicPr>
          <p:nvPr/>
        </p:nvPicPr>
        <p:blipFill>
          <a:blip r:embed="rId2">
            <a:extLst/>
          </a:blip>
          <a:stretch>
            <a:fillRect/>
          </a:stretch>
        </p:blipFill>
        <p:spPr>
          <a:xfrm>
            <a:off x="423812" y="2409675"/>
            <a:ext cx="3463481" cy="3463480"/>
          </a:xfrm>
          <a:prstGeom prst="rect">
            <a:avLst/>
          </a:prstGeom>
          <a:ln w="12700">
            <a:miter lim="400000"/>
          </a:ln>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225" descr="Title 4"/>
          <p:cNvSpPr>
            <a:spLocks noGrp="1"/>
          </p:cNvSpPr>
          <p:nvPr>
            <p:ph type="title"/>
          </p:nvPr>
        </p:nvSpPr>
        <p:spPr>
          <a:xfrm>
            <a:off x="779463" y="381000"/>
            <a:ext cx="7583486" cy="1723540"/>
          </a:xfrm>
          <a:prstGeom prst="rect">
            <a:avLst/>
          </a:prstGeom>
        </p:spPr>
        <p:txBody>
          <a:bodyPr>
            <a:normAutofit fontScale="90000"/>
          </a:bodyPr>
          <a:lstStyle>
            <a:lvl1pPr algn="ctr" defTabSz="576072">
              <a:defRPr sz="3700" u="sng"/>
            </a:lvl1pPr>
          </a:lstStyle>
          <a:p>
            <a:r>
              <a:t>Shark Lady: The True Story of How Eugenie Clark Became the Ocean’s Most Fearless Scientist</a:t>
            </a:r>
          </a:p>
        </p:txBody>
      </p:sp>
      <p:sp>
        <p:nvSpPr>
          <p:cNvPr id="226" name="Shape 226" descr="Content Placeholder 5"/>
          <p:cNvSpPr>
            <a:spLocks noGrp="1"/>
          </p:cNvSpPr>
          <p:nvPr>
            <p:ph idx="1"/>
          </p:nvPr>
        </p:nvSpPr>
        <p:spPr>
          <a:xfrm>
            <a:off x="645776" y="2946400"/>
            <a:ext cx="7583486" cy="2482575"/>
          </a:xfrm>
          <a:prstGeom prst="rect">
            <a:avLst/>
          </a:prstGeom>
        </p:spPr>
        <p:txBody>
          <a:bodyPr/>
          <a:lstStyle>
            <a:lvl1pPr marL="282574" indent="-282574">
              <a:defRPr sz="5500"/>
            </a:lvl1pPr>
            <a:lvl2pPr marL="577848" indent="-295274">
              <a:spcBef>
                <a:spcPts val="600"/>
              </a:spcBef>
              <a:defRPr sz="5500" u="sng">
                <a:solidFill>
                  <a:srgbClr val="9AE059"/>
                </a:solidFill>
                <a:uFill>
                  <a:solidFill>
                    <a:srgbClr val="0000FF"/>
                  </a:solidFill>
                </a:uFill>
                <a:hlinkClick r:id="rId2"/>
              </a:defRPr>
            </a:lvl2pPr>
          </a:lstStyle>
          <a:p>
            <a:r>
              <a:rPr sz="4800" dirty="0"/>
              <a:t>Resources</a:t>
            </a:r>
          </a:p>
          <a:p>
            <a:pPr lvl="1">
              <a:defRPr>
                <a:uFill>
                  <a:solidFill>
                    <a:srgbClr val="ABF24D"/>
                  </a:solidFill>
                </a:uFill>
              </a:defRPr>
            </a:pPr>
            <a:r>
              <a:rPr sz="4800" dirty="0">
                <a:uFill>
                  <a:solidFill>
                    <a:srgbClr val="0000FF"/>
                  </a:solidFill>
                </a:uFill>
                <a:hlinkClick r:id="rId2"/>
              </a:rPr>
              <a:t>Author webpage</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Shape 228" descr="Title 1"/>
          <p:cNvSpPr>
            <a:spLocks noGrp="1"/>
          </p:cNvSpPr>
          <p:nvPr>
            <p:ph type="title"/>
          </p:nvPr>
        </p:nvSpPr>
        <p:spPr>
          <a:xfrm>
            <a:off x="-210313" y="274318"/>
            <a:ext cx="9549666" cy="1606713"/>
          </a:xfrm>
          <a:prstGeom prst="rect">
            <a:avLst/>
          </a:prstGeom>
        </p:spPr>
        <p:txBody>
          <a:bodyPr>
            <a:normAutofit fontScale="90000"/>
          </a:bodyPr>
          <a:lstStyle/>
          <a:p>
            <a:pPr algn="ctr" defTabSz="667512">
              <a:defRPr sz="3400" u="sng"/>
            </a:pPr>
            <a:r>
              <a:rPr sz="4000" dirty="0"/>
              <a:t>Desmond Cole Ghost Patrol #1 </a:t>
            </a:r>
          </a:p>
          <a:p>
            <a:pPr algn="ctr" defTabSz="667512">
              <a:defRPr sz="3400" u="sng"/>
            </a:pPr>
            <a:r>
              <a:rPr sz="4000" dirty="0"/>
              <a:t>The Haunted House Next Door</a:t>
            </a:r>
          </a:p>
          <a:p>
            <a:pPr algn="ctr" defTabSz="667512">
              <a:defRPr sz="3400"/>
            </a:pPr>
            <a:r>
              <a:rPr dirty="0"/>
              <a:t>By Andres Miedoso</a:t>
            </a:r>
          </a:p>
        </p:txBody>
      </p:sp>
      <p:sp>
        <p:nvSpPr>
          <p:cNvPr id="229" name="Shape 229" descr="Rectangle 3"/>
          <p:cNvSpPr/>
          <p:nvPr/>
        </p:nvSpPr>
        <p:spPr>
          <a:xfrm>
            <a:off x="3325812" y="1937086"/>
            <a:ext cx="5571085" cy="480131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a:defRPr>
                <a:solidFill>
                  <a:srgbClr val="FFFFFF"/>
                </a:solidFill>
                <a:latin typeface="Trebuchet MS"/>
                <a:ea typeface="Trebuchet MS"/>
                <a:cs typeface="Trebuchet MS"/>
                <a:sym typeface="Trebuchet MS"/>
              </a:defRPr>
            </a:pPr>
            <a:r>
              <a:rPr dirty="0">
                <a:solidFill>
                  <a:srgbClr val="2C7C9F"/>
                </a:solidFill>
              </a:rPr>
              <a:t>Meet Desmond Cole! A fearless eight-year-old who runs his own ghost patrol, looking for ghosts, monsters, and mischief makers everywhere. Oh, and he just so happens to be my new best friend…and thank goodness! Because I am afraid of everything.</a:t>
            </a:r>
          </a:p>
          <a:p>
            <a:pPr>
              <a:defRPr>
                <a:solidFill>
                  <a:srgbClr val="FFFFFF"/>
                </a:solidFill>
                <a:latin typeface="Trebuchet MS"/>
                <a:ea typeface="Trebuchet MS"/>
                <a:cs typeface="Trebuchet MS"/>
                <a:sym typeface="Trebuchet MS"/>
              </a:defRPr>
            </a:pPr>
            <a:r>
              <a:rPr dirty="0">
                <a:solidFill>
                  <a:srgbClr val="2C7C9F"/>
                </a:solidFill>
              </a:rPr>
              <a:t>Welcome to Kersville, a town with a spooky history and a collection of ghosts and spirits who are major mischief makers.  Most kids spend their days without ever seeing or dealing with a ghost, but some kids get stuck with a haunt. When that happens, they call Desmond Cole Ghost Patrol. Desmond is the hall monitor of ghosts and monsters. There’s no job too spooky, icky, or risky for Desmond.  </a:t>
            </a:r>
          </a:p>
          <a:p>
            <a:pPr>
              <a:defRPr>
                <a:solidFill>
                  <a:srgbClr val="FFFFFF"/>
                </a:solidFill>
                <a:latin typeface="Trebuchet MS"/>
                <a:ea typeface="Trebuchet MS"/>
                <a:cs typeface="Trebuchet MS"/>
                <a:sym typeface="Trebuchet MS"/>
              </a:defRPr>
            </a:pPr>
            <a:r>
              <a:rPr dirty="0">
                <a:solidFill>
                  <a:srgbClr val="2C7C9F"/>
                </a:solidFill>
              </a:rPr>
              <a:t>I’m not like that at all.  My name’s Andres Miedoso. I’m Desmond’s best friend. We do everything together…including catch ghosts. seems cool, right? There’s only on problem: I’m afraid of everything.</a:t>
            </a:r>
          </a:p>
        </p:txBody>
      </p:sp>
      <p:pic>
        <p:nvPicPr>
          <p:cNvPr id="230" name="image5.jpeg" descr="Desmond Cole Ghost patrol.jpeg"/>
          <p:cNvPicPr>
            <a:picLocks noChangeAspect="1"/>
          </p:cNvPicPr>
          <p:nvPr/>
        </p:nvPicPr>
        <p:blipFill>
          <a:blip r:embed="rId2">
            <a:extLst/>
          </a:blip>
          <a:stretch>
            <a:fillRect/>
          </a:stretch>
        </p:blipFill>
        <p:spPr>
          <a:xfrm>
            <a:off x="436429" y="2334497"/>
            <a:ext cx="2689806" cy="3572612"/>
          </a:xfrm>
          <a:prstGeom prst="rect">
            <a:avLst/>
          </a:prstGeom>
          <a:ln w="12700">
            <a:miter lim="400000"/>
          </a:ln>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Shape 232" descr="Title 4"/>
          <p:cNvSpPr>
            <a:spLocks noGrp="1"/>
          </p:cNvSpPr>
          <p:nvPr>
            <p:ph type="title"/>
          </p:nvPr>
        </p:nvSpPr>
        <p:spPr>
          <a:xfrm>
            <a:off x="324857" y="738411"/>
            <a:ext cx="8608723" cy="1474515"/>
          </a:xfrm>
          <a:prstGeom prst="rect">
            <a:avLst/>
          </a:prstGeom>
        </p:spPr>
        <p:txBody>
          <a:bodyPr/>
          <a:lstStyle/>
          <a:p>
            <a:pPr algn="ctr" defTabSz="841247">
              <a:defRPr sz="4400" u="sng"/>
            </a:pPr>
            <a:r>
              <a:rPr sz="4400" dirty="0"/>
              <a:t>Desmond Cole Ghost Patrol, #1</a:t>
            </a:r>
          </a:p>
          <a:p>
            <a:pPr algn="ctr" defTabSz="841247">
              <a:defRPr sz="4400" u="sng"/>
            </a:pPr>
            <a:r>
              <a:rPr sz="4400" dirty="0"/>
              <a:t>The Haunted House Next Door</a:t>
            </a:r>
          </a:p>
        </p:txBody>
      </p:sp>
      <p:sp>
        <p:nvSpPr>
          <p:cNvPr id="233" name="Shape 233" descr="Content Placeholder 5"/>
          <p:cNvSpPr>
            <a:spLocks noGrp="1"/>
          </p:cNvSpPr>
          <p:nvPr>
            <p:ph idx="1"/>
          </p:nvPr>
        </p:nvSpPr>
        <p:spPr>
          <a:xfrm>
            <a:off x="815479" y="3081336"/>
            <a:ext cx="7498082" cy="2990506"/>
          </a:xfrm>
          <a:prstGeom prst="rect">
            <a:avLst/>
          </a:prstGeom>
        </p:spPr>
        <p:txBody>
          <a:bodyPr>
            <a:normAutofit/>
          </a:bodyPr>
          <a:lstStyle>
            <a:lvl1pPr marL="282574" indent="-282574">
              <a:defRPr sz="5100"/>
            </a:lvl1pPr>
            <a:lvl2pPr marL="565149" indent="-282574">
              <a:defRPr sz="4700" u="sng">
                <a:solidFill>
                  <a:srgbClr val="ABF24D"/>
                </a:solidFill>
                <a:uFill>
                  <a:solidFill>
                    <a:srgbClr val="0000FF"/>
                  </a:solidFill>
                </a:uFill>
                <a:hlinkClick r:id="rId2"/>
              </a:defRPr>
            </a:lvl2pPr>
          </a:lstStyle>
          <a:p>
            <a:r>
              <a:rPr sz="4800" dirty="0"/>
              <a:t>Resources</a:t>
            </a:r>
          </a:p>
          <a:p>
            <a:pPr lvl="1">
              <a:defRPr>
                <a:uFill>
                  <a:solidFill>
                    <a:srgbClr val="ABF24D"/>
                  </a:solidFill>
                </a:uFill>
              </a:defRPr>
            </a:pPr>
            <a:r>
              <a:rPr sz="4800" dirty="0">
                <a:uFill>
                  <a:solidFill>
                    <a:srgbClr val="0000FF"/>
                  </a:solidFill>
                </a:uFill>
                <a:hlinkClick r:id="rId2"/>
              </a:rPr>
              <a:t>About the Author</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descr="Title 1"/>
          <p:cNvSpPr>
            <a:spLocks noGrp="1"/>
          </p:cNvSpPr>
          <p:nvPr>
            <p:ph type="title"/>
          </p:nvPr>
        </p:nvSpPr>
        <p:spPr>
          <a:xfrm>
            <a:off x="564284" y="377406"/>
            <a:ext cx="8236816" cy="1503684"/>
          </a:xfrm>
          <a:prstGeom prst="rect">
            <a:avLst/>
          </a:prstGeom>
        </p:spPr>
        <p:txBody>
          <a:bodyPr>
            <a:normAutofit fontScale="90000"/>
          </a:bodyPr>
          <a:lstStyle/>
          <a:p>
            <a:pPr algn="ctr" defTabSz="667512">
              <a:defRPr sz="3200" u="sng"/>
            </a:pPr>
            <a:r>
              <a:t>Princess Cora and the Crocodile</a:t>
            </a:r>
          </a:p>
          <a:p>
            <a:pPr algn="ctr" defTabSz="667512">
              <a:defRPr sz="3200"/>
            </a:pPr>
            <a:r>
              <a:t>By Laura Amy Schlitz</a:t>
            </a:r>
          </a:p>
          <a:p>
            <a:pPr algn="ctr" defTabSz="667512">
              <a:defRPr sz="3200"/>
            </a:pPr>
            <a:r>
              <a:t>Illustrated by Brian Floca</a:t>
            </a:r>
          </a:p>
        </p:txBody>
      </p:sp>
      <p:sp>
        <p:nvSpPr>
          <p:cNvPr id="236" name="Shape 236" descr="Rectangle 5"/>
          <p:cNvSpPr/>
          <p:nvPr/>
        </p:nvSpPr>
        <p:spPr>
          <a:xfrm>
            <a:off x="3669257" y="2149811"/>
            <a:ext cx="4997732" cy="415497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defRPr sz="2400">
                <a:solidFill>
                  <a:srgbClr val="FFFFFF"/>
                </a:solidFill>
                <a:latin typeface="Trebuchet MS"/>
                <a:ea typeface="Trebuchet MS"/>
                <a:cs typeface="Trebuchet MS"/>
                <a:sym typeface="Trebuchet MS"/>
              </a:defRPr>
            </a:lvl1pPr>
          </a:lstStyle>
          <a:p>
            <a:r>
              <a:rPr dirty="0">
                <a:solidFill>
                  <a:srgbClr val="2C7C9F"/>
                </a:solidFill>
              </a:rPr>
              <a:t>Princess Cora is sick of boring lessons. She’s sick of running in circles around the dungeon gym. She’s sick, sick, sick of taking three baths a day. And her parents won’t let her have a dog. But when she writes to her fairy godmother for help, she doesn’t expect that help to come in the form of a crocodile—a crocodile who does not behave properly.</a:t>
            </a:r>
          </a:p>
        </p:txBody>
      </p:sp>
      <p:pic>
        <p:nvPicPr>
          <p:cNvPr id="237" name="image7.jpeg" descr="Princess Cora.jpg"/>
          <p:cNvPicPr>
            <a:picLocks noChangeAspect="1"/>
          </p:cNvPicPr>
          <p:nvPr/>
        </p:nvPicPr>
        <p:blipFill>
          <a:blip r:embed="rId2">
            <a:extLst/>
          </a:blip>
          <a:srcRect l="30601" t="230" r="30601"/>
          <a:stretch>
            <a:fillRect/>
          </a:stretch>
        </p:blipFill>
        <p:spPr>
          <a:xfrm>
            <a:off x="597283" y="2319951"/>
            <a:ext cx="2712947" cy="3662644"/>
          </a:xfrm>
          <a:prstGeom prst="rect">
            <a:avLst/>
          </a:prstGeom>
          <a:ln w="12700">
            <a:miter lim="400000"/>
          </a:ln>
        </p:spPr>
      </p:pic>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Shape 239" descr="Title 4"/>
          <p:cNvSpPr>
            <a:spLocks noGrp="1"/>
          </p:cNvSpPr>
          <p:nvPr>
            <p:ph type="title"/>
          </p:nvPr>
        </p:nvSpPr>
        <p:spPr>
          <a:xfrm>
            <a:off x="132896" y="451891"/>
            <a:ext cx="8859750" cy="1187383"/>
          </a:xfrm>
          <a:prstGeom prst="rect">
            <a:avLst/>
          </a:prstGeom>
        </p:spPr>
        <p:txBody>
          <a:bodyPr/>
          <a:lstStyle>
            <a:lvl1pPr>
              <a:defRPr sz="4400" u="sng"/>
            </a:lvl1pPr>
          </a:lstStyle>
          <a:p>
            <a:r>
              <a:rPr dirty="0"/>
              <a:t>Princess Cora and the Crocodile</a:t>
            </a:r>
          </a:p>
        </p:txBody>
      </p:sp>
      <p:sp>
        <p:nvSpPr>
          <p:cNvPr id="240" name="Shape 240" descr="Content Placeholder 5"/>
          <p:cNvSpPr>
            <a:spLocks noGrp="1"/>
          </p:cNvSpPr>
          <p:nvPr>
            <p:ph idx="1"/>
          </p:nvPr>
        </p:nvSpPr>
        <p:spPr>
          <a:xfrm>
            <a:off x="691356" y="2543811"/>
            <a:ext cx="7583487" cy="2148455"/>
          </a:xfrm>
          <a:prstGeom prst="rect">
            <a:avLst/>
          </a:prstGeom>
        </p:spPr>
        <p:txBody>
          <a:bodyPr>
            <a:normAutofit/>
          </a:bodyPr>
          <a:lstStyle>
            <a:lvl1pPr marL="282574" indent="-282574">
              <a:defRPr sz="5000"/>
            </a:lvl1pPr>
            <a:lvl2pPr marL="577850" indent="-295275">
              <a:spcBef>
                <a:spcPts val="600"/>
              </a:spcBef>
              <a:defRPr sz="5000" u="sng">
                <a:solidFill>
                  <a:srgbClr val="ABF24D"/>
                </a:solidFill>
                <a:uFill>
                  <a:solidFill>
                    <a:srgbClr val="0000FF"/>
                  </a:solidFill>
                </a:uFill>
                <a:hlinkClick r:id="rId2"/>
              </a:defRPr>
            </a:lvl2pPr>
          </a:lstStyle>
          <a:p>
            <a:r>
              <a:rPr sz="4800" dirty="0"/>
              <a:t>Resources</a:t>
            </a:r>
          </a:p>
          <a:p>
            <a:pPr lvl="1">
              <a:defRPr>
                <a:uFill>
                  <a:solidFill>
                    <a:srgbClr val="ABF24D"/>
                  </a:solidFill>
                </a:uFill>
              </a:defRPr>
            </a:pPr>
            <a:r>
              <a:rPr sz="4800" dirty="0">
                <a:uFill>
                  <a:solidFill>
                    <a:srgbClr val="0000FF"/>
                  </a:solidFill>
                </a:uFill>
                <a:hlinkClick r:id="rId2"/>
              </a:rPr>
              <a:t>Illustrator’s Webpage</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Shape 242" descr="BCCCA Voting- To vote for the BCCCA winner, children must read or listen to at least 2 of the nominated titles.…"/>
          <p:cNvSpPr>
            <a:spLocks noGrp="1"/>
          </p:cNvSpPr>
          <p:nvPr>
            <p:ph type="body" idx="4294967295"/>
          </p:nvPr>
        </p:nvSpPr>
        <p:spPr>
          <a:xfrm>
            <a:off x="284163" y="290513"/>
            <a:ext cx="8572500" cy="6276975"/>
          </a:xfrm>
          <a:prstGeom prst="rect">
            <a:avLst/>
          </a:prstGeom>
        </p:spPr>
        <p:txBody>
          <a:bodyPr anchor="ctr">
            <a:normAutofit lnSpcReduction="10000"/>
          </a:bodyPr>
          <a:lstStyle/>
          <a:p>
            <a:pPr marL="0" indent="75053" algn="ctr" defTabSz="833932">
              <a:spcBef>
                <a:spcPts val="400"/>
              </a:spcBef>
              <a:buSzTx/>
              <a:buNone/>
              <a:defRPr sz="4512">
                <a:latin typeface="Arial"/>
                <a:ea typeface="Arial"/>
                <a:cs typeface="Arial"/>
                <a:sym typeface="Arial"/>
              </a:defRPr>
            </a:pPr>
            <a:r>
              <a:rPr dirty="0">
                <a:solidFill>
                  <a:srgbClr val="2C7C9F"/>
                </a:solidFill>
              </a:rPr>
              <a:t>BCCCA Voting</a:t>
            </a:r>
            <a:br>
              <a:rPr dirty="0">
                <a:solidFill>
                  <a:srgbClr val="2C7C9F"/>
                </a:solidFill>
              </a:rPr>
            </a:br>
            <a:endParaRPr dirty="0">
              <a:solidFill>
                <a:srgbClr val="2C7C9F"/>
              </a:solidFill>
            </a:endParaRPr>
          </a:p>
          <a:p>
            <a:pPr marL="0" indent="75053" algn="ctr" defTabSz="833932">
              <a:spcBef>
                <a:spcPts val="400"/>
              </a:spcBef>
              <a:buSzTx/>
              <a:buNone/>
              <a:defRPr sz="2592">
                <a:latin typeface="Arial"/>
                <a:ea typeface="Arial"/>
                <a:cs typeface="Arial"/>
                <a:sym typeface="Arial"/>
              </a:defRPr>
            </a:pPr>
            <a:r>
              <a:rPr dirty="0">
                <a:solidFill>
                  <a:srgbClr val="2C7C9F"/>
                </a:solidFill>
              </a:rPr>
              <a:t>To vote for the BCCCA winner, children must read or listen to at least 2 of the nominated titles.</a:t>
            </a:r>
          </a:p>
          <a:p>
            <a:pPr marL="0" indent="75053" algn="ctr" defTabSz="833932">
              <a:spcBef>
                <a:spcPts val="400"/>
              </a:spcBef>
              <a:buSzTx/>
              <a:buNone/>
              <a:defRPr sz="2592">
                <a:latin typeface="Arial"/>
                <a:ea typeface="Arial"/>
                <a:cs typeface="Arial"/>
                <a:sym typeface="Arial"/>
              </a:defRPr>
            </a:pPr>
            <a:br>
              <a:rPr dirty="0">
                <a:solidFill>
                  <a:srgbClr val="2C7C9F"/>
                </a:solidFill>
              </a:rPr>
            </a:br>
            <a:r>
              <a:rPr sz="2400" dirty="0">
                <a:solidFill>
                  <a:srgbClr val="2C7C9F"/>
                </a:solidFill>
                <a:latin typeface="Gill Sans MT"/>
                <a:ea typeface="Gill Sans MT"/>
                <a:cs typeface="Gill Sans MT"/>
                <a:sym typeface="Gill Sans MT"/>
              </a:rPr>
              <a:t>After tallying the student ballots, librarians or teachers need to enter the </a:t>
            </a:r>
            <a:r>
              <a:rPr sz="2400" i="1" dirty="0">
                <a:solidFill>
                  <a:srgbClr val="2C7C9F"/>
                </a:solidFill>
                <a:latin typeface="Gill Sans MT"/>
                <a:ea typeface="Gill Sans MT"/>
                <a:cs typeface="Gill Sans MT"/>
                <a:sym typeface="Gill Sans MT"/>
              </a:rPr>
              <a:t>final </a:t>
            </a:r>
            <a:r>
              <a:rPr sz="2400" dirty="0">
                <a:solidFill>
                  <a:srgbClr val="2C7C9F"/>
                </a:solidFill>
                <a:latin typeface="Gill Sans MT"/>
                <a:ea typeface="Gill Sans MT"/>
                <a:cs typeface="Gill Sans MT"/>
                <a:sym typeface="Gill Sans MT"/>
              </a:rPr>
              <a:t>voting tallies using the Online Ballot available on the BCCCA website from </a:t>
            </a:r>
            <a:r>
              <a:rPr sz="2400" b="1" dirty="0">
                <a:solidFill>
                  <a:srgbClr val="2C7C9F"/>
                </a:solidFill>
                <a:latin typeface="Gill Sans MT"/>
                <a:ea typeface="Gill Sans MT"/>
                <a:cs typeface="Gill Sans MT"/>
                <a:sym typeface="Gill Sans MT"/>
              </a:rPr>
              <a:t>March 15</a:t>
            </a:r>
            <a:r>
              <a:rPr sz="2400" b="1" baseline="29806" dirty="0">
                <a:solidFill>
                  <a:srgbClr val="2C7C9F"/>
                </a:solidFill>
                <a:latin typeface="Gill Sans MT"/>
                <a:ea typeface="Gill Sans MT"/>
                <a:cs typeface="Gill Sans MT"/>
                <a:sym typeface="Gill Sans MT"/>
              </a:rPr>
              <a:t>th</a:t>
            </a:r>
            <a:r>
              <a:rPr sz="2400" b="1" dirty="0">
                <a:solidFill>
                  <a:srgbClr val="2C7C9F"/>
                </a:solidFill>
                <a:latin typeface="Gill Sans MT"/>
                <a:ea typeface="Gill Sans MT"/>
                <a:cs typeface="Gill Sans MT"/>
                <a:sym typeface="Gill Sans MT"/>
              </a:rPr>
              <a:t> – April 10, 2020.</a:t>
            </a:r>
            <a:r>
              <a:rPr sz="2400" dirty="0">
                <a:solidFill>
                  <a:srgbClr val="2C7C9F"/>
                </a:solidFill>
                <a:latin typeface="Gill Sans MT"/>
                <a:ea typeface="Gill Sans MT"/>
                <a:cs typeface="Gill Sans MT"/>
                <a:sym typeface="Gill Sans MT"/>
              </a:rPr>
              <a:t> Students </a:t>
            </a:r>
            <a:r>
              <a:rPr sz="2400" b="1" dirty="0">
                <a:solidFill>
                  <a:srgbClr val="2C7C9F"/>
                </a:solidFill>
                <a:latin typeface="Gill Sans MT"/>
                <a:ea typeface="Gill Sans MT"/>
                <a:cs typeface="Gill Sans MT"/>
                <a:sym typeface="Gill Sans MT"/>
              </a:rPr>
              <a:t>do not</a:t>
            </a:r>
            <a:r>
              <a:rPr sz="2400" dirty="0">
                <a:solidFill>
                  <a:srgbClr val="2C7C9F"/>
                </a:solidFill>
                <a:latin typeface="Gill Sans MT"/>
                <a:ea typeface="Gill Sans MT"/>
                <a:cs typeface="Gill Sans MT"/>
                <a:sym typeface="Gill Sans MT"/>
              </a:rPr>
              <a:t> enter their votes online. </a:t>
            </a:r>
          </a:p>
          <a:p>
            <a:pPr marL="0" indent="75053" algn="ctr" defTabSz="833932">
              <a:spcBef>
                <a:spcPts val="400"/>
              </a:spcBef>
              <a:buSzTx/>
              <a:buNone/>
              <a:defRPr sz="2592">
                <a:latin typeface="Arial"/>
                <a:ea typeface="Arial"/>
                <a:cs typeface="Arial"/>
                <a:sym typeface="Arial"/>
              </a:defRPr>
            </a:pPr>
            <a:endParaRPr sz="2400" dirty="0">
              <a:solidFill>
                <a:srgbClr val="2C7C9F"/>
              </a:solidFill>
              <a:latin typeface="Gill Sans MT"/>
              <a:ea typeface="Gill Sans MT"/>
              <a:cs typeface="Gill Sans MT"/>
              <a:sym typeface="Gill Sans MT"/>
            </a:endParaRPr>
          </a:p>
          <a:p>
            <a:pPr marL="0" indent="75053" algn="ctr" defTabSz="833932">
              <a:spcBef>
                <a:spcPts val="400"/>
              </a:spcBef>
              <a:buSzTx/>
              <a:buNone/>
              <a:defRPr sz="1919">
                <a:solidFill>
                  <a:srgbClr val="000000"/>
                </a:solidFill>
                <a:latin typeface="Arial"/>
                <a:ea typeface="Arial"/>
                <a:cs typeface="Arial"/>
                <a:sym typeface="Arial"/>
              </a:defRPr>
            </a:pPr>
            <a:r>
              <a:rPr dirty="0">
                <a:solidFill>
                  <a:srgbClr val="2C7C9F"/>
                </a:solidFill>
              </a:rPr>
              <a:t>Links for the Student paper ballots and adult online ballot   </a:t>
            </a:r>
          </a:p>
          <a:p>
            <a:pPr marL="0" indent="75053" algn="ctr" defTabSz="833932">
              <a:spcBef>
                <a:spcPts val="400"/>
              </a:spcBef>
              <a:buSzTx/>
              <a:buNone/>
              <a:defRPr sz="1919" u="sng">
                <a:solidFill>
                  <a:srgbClr val="A8EF4E"/>
                </a:solidFill>
                <a:uFill>
                  <a:solidFill>
                    <a:srgbClr val="8DC765"/>
                  </a:solidFill>
                </a:uFill>
                <a:latin typeface="Arial"/>
                <a:ea typeface="Arial"/>
                <a:cs typeface="Arial"/>
                <a:sym typeface="Arial"/>
              </a:defRPr>
            </a:pPr>
            <a:r>
              <a:rPr dirty="0">
                <a:uFill>
                  <a:solidFill>
                    <a:srgbClr val="0000FF"/>
                  </a:solidFill>
                </a:uFill>
                <a:hlinkClick r:id="rId2"/>
              </a:rPr>
              <a:t>https://ola.memberclicks.net/bccca-how-to-vote</a:t>
            </a:r>
            <a:endParaRPr dirty="0">
              <a:solidFill>
                <a:srgbClr val="000000"/>
              </a:solidFill>
            </a:endParaRPr>
          </a:p>
          <a:p>
            <a:pPr marL="0" indent="75053" algn="ctr" defTabSz="833932">
              <a:spcBef>
                <a:spcPts val="400"/>
              </a:spcBef>
              <a:buSzTx/>
              <a:buNone/>
              <a:defRPr sz="2112">
                <a:solidFill>
                  <a:srgbClr val="000000"/>
                </a:solidFill>
                <a:latin typeface="Arial"/>
                <a:ea typeface="Arial"/>
                <a:cs typeface="Arial"/>
                <a:sym typeface="Arial"/>
              </a:defRPr>
            </a:pPr>
            <a:br>
              <a:rPr dirty="0">
                <a:solidFill>
                  <a:srgbClr val="2C7C9F"/>
                </a:solidFill>
              </a:rPr>
            </a:br>
            <a:r>
              <a:rPr dirty="0">
                <a:solidFill>
                  <a:srgbClr val="2C7C9F"/>
                </a:solidFill>
              </a:rPr>
              <a:t>Every vote counts! The winning title will be announced on </a:t>
            </a:r>
          </a:p>
          <a:p>
            <a:pPr marL="0" indent="75053" algn="ctr" defTabSz="833932">
              <a:spcBef>
                <a:spcPts val="400"/>
              </a:spcBef>
              <a:buSzTx/>
              <a:buNone/>
              <a:defRPr sz="2112">
                <a:solidFill>
                  <a:srgbClr val="000000"/>
                </a:solidFill>
                <a:latin typeface="Arial"/>
                <a:ea typeface="Arial"/>
                <a:cs typeface="Arial"/>
                <a:sym typeface="Arial"/>
              </a:defRPr>
            </a:pPr>
            <a:r>
              <a:rPr dirty="0">
                <a:solidFill>
                  <a:srgbClr val="2C7C9F"/>
                </a:solidFill>
              </a:rPr>
              <a:t>April 12</a:t>
            </a:r>
            <a:r>
              <a:rPr baseline="29806" dirty="0">
                <a:solidFill>
                  <a:srgbClr val="2C7C9F"/>
                </a:solidFill>
              </a:rPr>
              <a:t>th</a:t>
            </a:r>
            <a:r>
              <a:rPr dirty="0">
                <a:solidFill>
                  <a:srgbClr val="2C7C9F"/>
                </a:solidFill>
              </a:rPr>
              <a:t>, Beverly Cleary’s birthday.</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Shape 244" descr="BCCCA Resources…"/>
          <p:cNvSpPr>
            <a:spLocks noGrp="1"/>
          </p:cNvSpPr>
          <p:nvPr>
            <p:ph type="body" idx="4294967295"/>
          </p:nvPr>
        </p:nvSpPr>
        <p:spPr>
          <a:xfrm>
            <a:off x="495300" y="328613"/>
            <a:ext cx="8150225" cy="5924550"/>
          </a:xfrm>
          <a:prstGeom prst="rect">
            <a:avLst/>
          </a:prstGeom>
        </p:spPr>
        <p:txBody>
          <a:bodyPr anchor="ctr"/>
          <a:lstStyle/>
          <a:p>
            <a:pPr marL="0" indent="74065" algn="ctr" defTabSz="822958">
              <a:spcBef>
                <a:spcPts val="500"/>
              </a:spcBef>
              <a:buSzTx/>
              <a:buNone/>
              <a:defRPr sz="5300">
                <a:latin typeface="Gill Sans MT"/>
                <a:ea typeface="Gill Sans MT"/>
                <a:cs typeface="Gill Sans MT"/>
                <a:sym typeface="Gill Sans MT"/>
              </a:defRPr>
            </a:pPr>
            <a:r>
              <a:rPr dirty="0">
                <a:solidFill>
                  <a:srgbClr val="2C7C9F"/>
                </a:solidFill>
              </a:rPr>
              <a:t>BCCCA Resources</a:t>
            </a:r>
          </a:p>
          <a:p>
            <a:pPr marL="0" indent="74065" algn="ctr" defTabSz="822958">
              <a:spcBef>
                <a:spcPts val="500"/>
              </a:spcBef>
              <a:buSzTx/>
              <a:buNone/>
              <a:defRPr sz="1800">
                <a:latin typeface="Gill Sans MT"/>
                <a:ea typeface="Gill Sans MT"/>
                <a:cs typeface="Gill Sans MT"/>
                <a:sym typeface="Gill Sans MT"/>
              </a:defRPr>
            </a:pPr>
            <a:endParaRPr dirty="0">
              <a:solidFill>
                <a:srgbClr val="2C7C9F"/>
              </a:solidFill>
            </a:endParaRPr>
          </a:p>
          <a:p>
            <a:pPr marL="0" indent="74065" algn="ctr" defTabSz="822958">
              <a:spcBef>
                <a:spcPts val="500"/>
              </a:spcBef>
              <a:buSzTx/>
              <a:buNone/>
              <a:defRPr>
                <a:latin typeface="Gill Sans MT"/>
                <a:ea typeface="Gill Sans MT"/>
                <a:cs typeface="Gill Sans MT"/>
                <a:sym typeface="Gill Sans MT"/>
              </a:defRPr>
            </a:pPr>
            <a:r>
              <a:rPr sz="3600" dirty="0">
                <a:solidFill>
                  <a:srgbClr val="2C7C9F"/>
                </a:solidFill>
              </a:rPr>
              <a:t>Download free BCCCA </a:t>
            </a:r>
            <a:endParaRPr lang="en-US" sz="3600" dirty="0">
              <a:solidFill>
                <a:srgbClr val="2C7C9F"/>
              </a:solidFill>
            </a:endParaRPr>
          </a:p>
          <a:p>
            <a:pPr marL="0" indent="74065" algn="ctr" defTabSz="822958">
              <a:spcBef>
                <a:spcPts val="500"/>
              </a:spcBef>
              <a:buSzTx/>
              <a:buNone/>
              <a:defRPr>
                <a:latin typeface="Gill Sans MT"/>
                <a:ea typeface="Gill Sans MT"/>
                <a:cs typeface="Gill Sans MT"/>
                <a:sym typeface="Gill Sans MT"/>
              </a:defRPr>
            </a:pPr>
            <a:r>
              <a:rPr sz="3600" dirty="0">
                <a:solidFill>
                  <a:srgbClr val="2C7C9F"/>
                </a:solidFill>
              </a:rPr>
              <a:t>bookmarks, spine labels and a flyer here:</a:t>
            </a:r>
          </a:p>
          <a:p>
            <a:pPr marL="0" indent="74065" algn="ctr" defTabSz="822958">
              <a:spcBef>
                <a:spcPts val="500"/>
              </a:spcBef>
              <a:buSzTx/>
              <a:buNone/>
              <a:defRPr u="sng">
                <a:solidFill>
                  <a:srgbClr val="A8EF4E"/>
                </a:solidFill>
                <a:uFill>
                  <a:solidFill>
                    <a:srgbClr val="8DC765"/>
                  </a:solidFill>
                </a:uFill>
                <a:latin typeface="Gill Sans MT"/>
                <a:ea typeface="Gill Sans MT"/>
                <a:cs typeface="Gill Sans MT"/>
                <a:sym typeface="Gill Sans MT"/>
              </a:defRPr>
            </a:pPr>
            <a:r>
              <a:rPr dirty="0">
                <a:uFill>
                  <a:solidFill>
                    <a:srgbClr val="0000FF"/>
                  </a:solidFill>
                </a:uFill>
                <a:hlinkClick r:id="rId2"/>
              </a:rPr>
              <a:t>https://ola.memberclicks.net/bccca-support-materials</a:t>
            </a:r>
            <a:endParaRPr sz="1800" dirty="0"/>
          </a:p>
          <a:p>
            <a:pPr marL="0" indent="74065" algn="ctr" defTabSz="822958">
              <a:spcBef>
                <a:spcPts val="500"/>
              </a:spcBef>
              <a:buSzTx/>
              <a:buNone/>
              <a:defRPr sz="1800">
                <a:latin typeface="Gill Sans MT"/>
                <a:ea typeface="Gill Sans MT"/>
                <a:cs typeface="Gill Sans MT"/>
                <a:sym typeface="Gill Sans MT"/>
              </a:defRPr>
            </a:pPr>
            <a:endParaRPr sz="1800" dirty="0"/>
          </a:p>
          <a:p>
            <a:pPr marL="0" indent="74065" algn="ctr" defTabSz="822958">
              <a:spcBef>
                <a:spcPts val="500"/>
              </a:spcBef>
              <a:buSzTx/>
              <a:buNone/>
              <a:defRPr sz="1800">
                <a:latin typeface="Gill Sans MT"/>
                <a:ea typeface="Gill Sans MT"/>
                <a:cs typeface="Gill Sans MT"/>
                <a:sym typeface="Gill Sans MT"/>
              </a:defRPr>
            </a:pPr>
            <a:endParaRPr sz="1800" dirty="0">
              <a:solidFill>
                <a:srgbClr val="2C7C9F"/>
              </a:solidFill>
            </a:endParaRPr>
          </a:p>
          <a:p>
            <a:pPr marL="0" indent="74065" algn="ctr" defTabSz="822958">
              <a:spcBef>
                <a:spcPts val="500"/>
              </a:spcBef>
              <a:buSzTx/>
              <a:buNone/>
              <a:defRPr sz="2500" i="1">
                <a:latin typeface="Arial"/>
                <a:ea typeface="Arial"/>
                <a:cs typeface="Arial"/>
                <a:sym typeface="Arial"/>
              </a:defRPr>
            </a:pPr>
            <a:r>
              <a:rPr dirty="0">
                <a:solidFill>
                  <a:srgbClr val="2C7C9F"/>
                </a:solidFill>
              </a:rPr>
              <a:t>Thank you for promoting and participating in the BCCCA </a:t>
            </a:r>
            <a:r>
              <a:rPr>
                <a:solidFill>
                  <a:srgbClr val="2C7C9F"/>
                </a:solidFill>
              </a:rPr>
              <a:t>contest!</a:t>
            </a:r>
            <a:endParaRPr lang="en-US">
              <a:solidFill>
                <a:srgbClr val="2C7C9F"/>
              </a:solidFill>
            </a:endParaRPr>
          </a:p>
          <a:p>
            <a:pPr marL="0" indent="74065" algn="ctr" defTabSz="822958">
              <a:spcBef>
                <a:spcPts val="500"/>
              </a:spcBef>
              <a:buSzTx/>
              <a:buNone/>
              <a:defRPr sz="2500" i="1">
                <a:latin typeface="Arial"/>
                <a:ea typeface="Arial"/>
                <a:cs typeface="Arial"/>
                <a:sym typeface="Arial"/>
              </a:defRPr>
            </a:pPr>
            <a:endParaRPr lang="en-US">
              <a:solidFill>
                <a:srgbClr val="2C7C9F"/>
              </a:solidFill>
            </a:endParaRPr>
          </a:p>
          <a:p>
            <a:pPr marL="0" indent="74065" algn="ctr" defTabSz="822958">
              <a:spcBef>
                <a:spcPts val="500"/>
              </a:spcBef>
              <a:buSzTx/>
              <a:buNone/>
              <a:defRPr sz="2500" i="1">
                <a:latin typeface="Arial"/>
                <a:ea typeface="Arial"/>
                <a:cs typeface="Arial"/>
                <a:sym typeface="Arial"/>
              </a:defRPr>
            </a:pPr>
            <a:r>
              <a:rPr lang="en-US">
                <a:solidFill>
                  <a:srgbClr val="002060"/>
                </a:solidFill>
              </a:rPr>
              <a:t>Thank you Jan Jones for creating this powerpoint.</a:t>
            </a:r>
            <a:endParaRPr dirty="0">
              <a:solidFill>
                <a:srgbClr val="002060"/>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Shape 180" descr="Title 3"/>
          <p:cNvSpPr>
            <a:spLocks noGrp="1"/>
          </p:cNvSpPr>
          <p:nvPr>
            <p:ph type="title"/>
          </p:nvPr>
        </p:nvSpPr>
        <p:spPr>
          <a:prstGeom prst="rect">
            <a:avLst/>
          </a:prstGeom>
        </p:spPr>
        <p:txBody>
          <a:bodyPr>
            <a:normAutofit/>
          </a:bodyPr>
          <a:lstStyle>
            <a:lvl1pPr algn="ctr" defTabSz="886967">
              <a:defRPr sz="6400"/>
            </a:lvl1pPr>
          </a:lstStyle>
          <a:p>
            <a:r>
              <a:t>BCCCA</a:t>
            </a:r>
          </a:p>
        </p:txBody>
      </p:sp>
      <p:sp>
        <p:nvSpPr>
          <p:cNvPr id="181" name="Shape 181" descr="Content Placeholder 4"/>
          <p:cNvSpPr>
            <a:spLocks noGrp="1"/>
          </p:cNvSpPr>
          <p:nvPr>
            <p:ph type="body" sz="half" idx="1"/>
          </p:nvPr>
        </p:nvSpPr>
        <p:spPr>
          <a:xfrm>
            <a:off x="512579" y="1803399"/>
            <a:ext cx="5039409" cy="3978277"/>
          </a:xfrm>
          <a:prstGeom prst="rect">
            <a:avLst/>
          </a:prstGeom>
        </p:spPr>
        <p:txBody>
          <a:bodyPr/>
          <a:lstStyle>
            <a:lvl1pPr marL="274097" indent="-274097" defTabSz="886967">
              <a:spcBef>
                <a:spcPts val="1900"/>
              </a:spcBef>
              <a:defRPr sz="2100" b="1">
                <a:latin typeface="Arial"/>
                <a:ea typeface="Arial"/>
                <a:cs typeface="Arial"/>
                <a:sym typeface="Arial"/>
              </a:defRPr>
            </a:lvl1pPr>
          </a:lstStyle>
          <a:p>
            <a:r>
              <a:rPr dirty="0">
                <a:solidFill>
                  <a:srgbClr val="2C7C9F"/>
                </a:solidFill>
              </a:rPr>
              <a:t>The Beverly Cleary Children's Choice Award (BCCCA) sponsored by OASL (formerly OEMA)  is named in honor of Beverly Cleary, the Oregon born children's book author. Children </a:t>
            </a:r>
            <a:r>
              <a:rPr i="1" dirty="0">
                <a:solidFill>
                  <a:srgbClr val="2C7C9F"/>
                </a:solidFill>
              </a:rPr>
              <a:t>of all ages </a:t>
            </a:r>
            <a:r>
              <a:rPr dirty="0">
                <a:solidFill>
                  <a:srgbClr val="2C7C9F"/>
                </a:solidFill>
              </a:rPr>
              <a:t>may vote each spring for their favorite title from the list of nominated books.  Nominations include books targeted to the reading ability of 2nd and 3rd graders or transitional readers.</a:t>
            </a:r>
          </a:p>
        </p:txBody>
      </p:sp>
      <p:pic>
        <p:nvPicPr>
          <p:cNvPr id="182" name="image7.png" descr="Shape 76"/>
          <p:cNvPicPr>
            <a:picLocks noChangeAspect="1"/>
          </p:cNvPicPr>
          <p:nvPr/>
        </p:nvPicPr>
        <p:blipFill>
          <a:blip r:embed="rId2">
            <a:extLst/>
          </a:blip>
          <a:srcRect t="2956" b="2956"/>
          <a:stretch>
            <a:fillRect/>
          </a:stretch>
        </p:blipFill>
        <p:spPr>
          <a:xfrm>
            <a:off x="6019072" y="1803398"/>
            <a:ext cx="2593522" cy="4270280"/>
          </a:xfrm>
          <a:prstGeom prst="rect">
            <a:avLst/>
          </a:prstGeom>
          <a:ln w="12700">
            <a:miter lim="400000"/>
          </a:ln>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descr="Title 4"/>
          <p:cNvSpPr>
            <a:spLocks noGrp="1"/>
          </p:cNvSpPr>
          <p:nvPr>
            <p:ph type="title"/>
          </p:nvPr>
        </p:nvSpPr>
        <p:spPr>
          <a:xfrm>
            <a:off x="944146" y="220742"/>
            <a:ext cx="7498082" cy="1143001"/>
          </a:xfrm>
          <a:prstGeom prst="rect">
            <a:avLst/>
          </a:prstGeom>
        </p:spPr>
        <p:txBody>
          <a:bodyPr/>
          <a:lstStyle>
            <a:lvl1pPr algn="ctr">
              <a:defRPr sz="6000"/>
            </a:lvl1pPr>
          </a:lstStyle>
          <a:p>
            <a:r>
              <a:rPr lang="en-US"/>
              <a:t>Seven </a:t>
            </a:r>
            <a:r>
              <a:t>Nominees</a:t>
            </a:r>
          </a:p>
        </p:txBody>
      </p:sp>
      <p:pic>
        <p:nvPicPr>
          <p:cNvPr id="185" name="image1.jpeg" descr="Picture 1"/>
          <p:cNvPicPr>
            <a:picLocks noChangeAspect="1"/>
          </p:cNvPicPr>
          <p:nvPr/>
        </p:nvPicPr>
        <p:blipFill>
          <a:blip r:embed="rId2">
            <a:extLst/>
          </a:blip>
          <a:stretch>
            <a:fillRect/>
          </a:stretch>
        </p:blipFill>
        <p:spPr>
          <a:xfrm>
            <a:off x="519087" y="1940086"/>
            <a:ext cx="1173928" cy="1851621"/>
          </a:xfrm>
          <a:prstGeom prst="rect">
            <a:avLst/>
          </a:prstGeom>
          <a:ln w="12700">
            <a:miter lim="400000"/>
          </a:ln>
        </p:spPr>
      </p:pic>
      <p:pic>
        <p:nvPicPr>
          <p:cNvPr id="186" name="image2.jpeg" descr="Picture 2"/>
          <p:cNvPicPr>
            <a:picLocks noChangeAspect="1"/>
          </p:cNvPicPr>
          <p:nvPr/>
        </p:nvPicPr>
        <p:blipFill>
          <a:blip r:embed="rId3">
            <a:extLst/>
          </a:blip>
          <a:stretch>
            <a:fillRect/>
          </a:stretch>
        </p:blipFill>
        <p:spPr>
          <a:xfrm>
            <a:off x="2240352" y="1934346"/>
            <a:ext cx="2181501" cy="1762654"/>
          </a:xfrm>
          <a:prstGeom prst="rect">
            <a:avLst/>
          </a:prstGeom>
          <a:ln w="12700">
            <a:miter lim="400000"/>
          </a:ln>
        </p:spPr>
      </p:pic>
      <p:pic>
        <p:nvPicPr>
          <p:cNvPr id="187" name="image3.jpeg" descr="Picture 3"/>
          <p:cNvPicPr>
            <a:picLocks noChangeAspect="1"/>
          </p:cNvPicPr>
          <p:nvPr/>
        </p:nvPicPr>
        <p:blipFill>
          <a:blip r:embed="rId4">
            <a:extLst/>
          </a:blip>
          <a:stretch>
            <a:fillRect/>
          </a:stretch>
        </p:blipFill>
        <p:spPr>
          <a:xfrm>
            <a:off x="5136281" y="1770533"/>
            <a:ext cx="1346103" cy="2021174"/>
          </a:xfrm>
          <a:prstGeom prst="rect">
            <a:avLst/>
          </a:prstGeom>
          <a:ln w="12700">
            <a:miter lim="400000"/>
          </a:ln>
        </p:spPr>
      </p:pic>
      <p:pic>
        <p:nvPicPr>
          <p:cNvPr id="188" name="image4.jpeg" descr="shark lady.jpeg"/>
          <p:cNvPicPr>
            <a:picLocks noChangeAspect="1"/>
          </p:cNvPicPr>
          <p:nvPr/>
        </p:nvPicPr>
        <p:blipFill>
          <a:blip r:embed="rId5">
            <a:extLst/>
          </a:blip>
          <a:stretch>
            <a:fillRect/>
          </a:stretch>
        </p:blipFill>
        <p:spPr>
          <a:xfrm>
            <a:off x="1480095" y="4423793"/>
            <a:ext cx="1751173" cy="1751174"/>
          </a:xfrm>
          <a:prstGeom prst="rect">
            <a:avLst/>
          </a:prstGeom>
          <a:ln w="12700">
            <a:miter lim="400000"/>
          </a:ln>
        </p:spPr>
      </p:pic>
      <p:pic>
        <p:nvPicPr>
          <p:cNvPr id="189" name="image5.jpeg" descr="Desmond Cole Ghost patrol.jpeg"/>
          <p:cNvPicPr>
            <a:picLocks noChangeAspect="1"/>
          </p:cNvPicPr>
          <p:nvPr/>
        </p:nvPicPr>
        <p:blipFill>
          <a:blip r:embed="rId6">
            <a:extLst/>
          </a:blip>
          <a:stretch>
            <a:fillRect/>
          </a:stretch>
        </p:blipFill>
        <p:spPr>
          <a:xfrm>
            <a:off x="3865638" y="4423793"/>
            <a:ext cx="1412723" cy="1876386"/>
          </a:xfrm>
          <a:prstGeom prst="rect">
            <a:avLst/>
          </a:prstGeom>
          <a:ln w="12700">
            <a:miter lim="400000"/>
          </a:ln>
        </p:spPr>
      </p:pic>
      <p:pic>
        <p:nvPicPr>
          <p:cNvPr id="190" name="image6.jpeg" descr="Beatrice zinker.jpeg"/>
          <p:cNvPicPr>
            <a:picLocks noChangeAspect="1"/>
          </p:cNvPicPr>
          <p:nvPr/>
        </p:nvPicPr>
        <p:blipFill>
          <a:blip r:embed="rId7">
            <a:extLst/>
          </a:blip>
          <a:stretch>
            <a:fillRect/>
          </a:stretch>
        </p:blipFill>
        <p:spPr>
          <a:xfrm>
            <a:off x="6900775" y="1752792"/>
            <a:ext cx="1430285" cy="2038915"/>
          </a:xfrm>
          <a:prstGeom prst="rect">
            <a:avLst/>
          </a:prstGeom>
          <a:ln w="12700">
            <a:miter lim="400000"/>
          </a:ln>
        </p:spPr>
      </p:pic>
      <p:pic>
        <p:nvPicPr>
          <p:cNvPr id="191" name="image7.jpeg" descr="Princess Cora.jpg"/>
          <p:cNvPicPr>
            <a:picLocks noChangeAspect="1"/>
          </p:cNvPicPr>
          <p:nvPr/>
        </p:nvPicPr>
        <p:blipFill>
          <a:blip r:embed="rId8">
            <a:extLst/>
          </a:blip>
          <a:srcRect l="30601" t="230" r="30601"/>
          <a:stretch>
            <a:fillRect/>
          </a:stretch>
        </p:blipFill>
        <p:spPr>
          <a:xfrm>
            <a:off x="6044418" y="4412181"/>
            <a:ext cx="1305708" cy="1762786"/>
          </a:xfrm>
          <a:prstGeom prst="rect">
            <a:avLst/>
          </a:prstGeom>
          <a:ln w="12700">
            <a:miter lim="400000"/>
          </a:ln>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descr="Title 2"/>
          <p:cNvSpPr>
            <a:spLocks noGrp="1"/>
          </p:cNvSpPr>
          <p:nvPr>
            <p:ph type="title"/>
          </p:nvPr>
        </p:nvSpPr>
        <p:spPr>
          <a:xfrm>
            <a:off x="1179067" y="254820"/>
            <a:ext cx="7498082" cy="1606404"/>
          </a:xfrm>
          <a:prstGeom prst="rect">
            <a:avLst/>
          </a:prstGeom>
        </p:spPr>
        <p:txBody>
          <a:bodyPr/>
          <a:lstStyle/>
          <a:p>
            <a:pPr algn="ctr" defTabSz="667512">
              <a:defRPr sz="3300" u="sng"/>
            </a:pPr>
            <a:r>
              <a:rPr dirty="0"/>
              <a:t>Zoey and Sassafras #1</a:t>
            </a:r>
            <a:br>
              <a:rPr dirty="0"/>
            </a:br>
            <a:r>
              <a:rPr dirty="0"/>
              <a:t>Dragons and Marshmallows</a:t>
            </a:r>
            <a:br>
              <a:rPr dirty="0"/>
            </a:br>
            <a:r>
              <a:rPr u="none" dirty="0"/>
              <a:t>By Asia Citro</a:t>
            </a:r>
          </a:p>
        </p:txBody>
      </p:sp>
      <p:sp>
        <p:nvSpPr>
          <p:cNvPr id="194" name="Shape 194" descr="TextBox 7"/>
          <p:cNvSpPr/>
          <p:nvPr/>
        </p:nvSpPr>
        <p:spPr>
          <a:xfrm>
            <a:off x="3493738" y="2072766"/>
            <a:ext cx="5183412" cy="4093424"/>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lvl1pPr>
              <a:defRPr sz="2800">
                <a:solidFill>
                  <a:srgbClr val="FFFFFF"/>
                </a:solidFill>
                <a:latin typeface="Trebuchet MS"/>
                <a:ea typeface="Trebuchet MS"/>
                <a:cs typeface="Trebuchet MS"/>
                <a:sym typeface="Trebuchet MS"/>
              </a:defRPr>
            </a:lvl1pPr>
          </a:lstStyle>
          <a:p>
            <a:r>
              <a:rPr sz="2600" dirty="0">
                <a:solidFill>
                  <a:srgbClr val="2C7C9F"/>
                </a:solidFill>
              </a:rPr>
              <a:t>In the first book of this series, Zoey discovers a glowing photo and learns an amazing secret. Injured magical animals come to their backyard barn for help! When a sick baby dragon appears, it’s up to Zoey and Sassafras to figure out what’s wrong. Will they be able to help little Marshmallow before it’s too late?</a:t>
            </a:r>
          </a:p>
        </p:txBody>
      </p:sp>
      <p:pic>
        <p:nvPicPr>
          <p:cNvPr id="195" name="image1.jpeg" descr="Content Placeholder 3"/>
          <p:cNvPicPr>
            <a:picLocks noChangeAspect="1"/>
          </p:cNvPicPr>
          <p:nvPr/>
        </p:nvPicPr>
        <p:blipFill>
          <a:blip r:embed="rId2">
            <a:extLst/>
          </a:blip>
          <a:stretch>
            <a:fillRect/>
          </a:stretch>
        </p:blipFill>
        <p:spPr>
          <a:xfrm>
            <a:off x="453095" y="2184400"/>
            <a:ext cx="2675210" cy="4219575"/>
          </a:xfrm>
          <a:prstGeom prst="rect">
            <a:avLst/>
          </a:prstGeom>
          <a:ln w="12700">
            <a:miter lim="400000"/>
          </a:ln>
        </p:spPr>
      </p:pic>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descr="Title 4"/>
          <p:cNvSpPr>
            <a:spLocks noGrp="1"/>
          </p:cNvSpPr>
          <p:nvPr>
            <p:ph type="title"/>
          </p:nvPr>
        </p:nvSpPr>
        <p:spPr>
          <a:xfrm>
            <a:off x="343396" y="500474"/>
            <a:ext cx="8353925" cy="1590628"/>
          </a:xfrm>
          <a:prstGeom prst="rect">
            <a:avLst/>
          </a:prstGeom>
        </p:spPr>
        <p:txBody>
          <a:bodyPr/>
          <a:lstStyle/>
          <a:p>
            <a:pPr algn="ctr">
              <a:defRPr sz="4600" u="sng"/>
            </a:pPr>
            <a:r>
              <a:rPr dirty="0"/>
              <a:t>Zoey and Sassafras #1</a:t>
            </a:r>
            <a:br>
              <a:rPr dirty="0"/>
            </a:br>
            <a:r>
              <a:rPr dirty="0"/>
              <a:t>Dragons and Marshmallows</a:t>
            </a:r>
          </a:p>
        </p:txBody>
      </p:sp>
      <p:sp>
        <p:nvSpPr>
          <p:cNvPr id="198" name="Shape 198" descr="Content Placeholder 5"/>
          <p:cNvSpPr>
            <a:spLocks noGrp="1"/>
          </p:cNvSpPr>
          <p:nvPr>
            <p:ph idx="1"/>
          </p:nvPr>
        </p:nvSpPr>
        <p:spPr>
          <a:xfrm>
            <a:off x="324358" y="2877232"/>
            <a:ext cx="8495284" cy="2821391"/>
          </a:xfrm>
          <a:prstGeom prst="rect">
            <a:avLst/>
          </a:prstGeom>
        </p:spPr>
        <p:txBody>
          <a:bodyPr/>
          <a:lstStyle/>
          <a:p>
            <a:pPr>
              <a:defRPr sz="4000"/>
            </a:pPr>
            <a:r>
              <a:rPr sz="4800" dirty="0"/>
              <a:t>Resources</a:t>
            </a:r>
          </a:p>
          <a:p>
            <a:pPr marL="577850" lvl="1" indent="-295275">
              <a:spcBef>
                <a:spcPts val="600"/>
              </a:spcBef>
              <a:defRPr sz="3200" u="sng">
                <a:solidFill>
                  <a:srgbClr val="ABF24D"/>
                </a:solidFill>
                <a:uFill>
                  <a:solidFill>
                    <a:srgbClr val="ABF24D"/>
                  </a:solidFill>
                </a:uFill>
              </a:defRPr>
            </a:pPr>
            <a:r>
              <a:rPr dirty="0">
                <a:solidFill>
                  <a:srgbClr val="98EB3B"/>
                </a:solidFill>
                <a:uFill>
                  <a:solidFill>
                    <a:srgbClr val="0000FF"/>
                  </a:solidFill>
                </a:uFill>
                <a:hlinkClick r:id="rId2"/>
              </a:rPr>
              <a:t>Zoey and Sassafras Webpage</a:t>
            </a:r>
          </a:p>
          <a:p>
            <a:pPr marL="577850" lvl="1" indent="-295275">
              <a:spcBef>
                <a:spcPts val="600"/>
              </a:spcBef>
              <a:defRPr sz="3200" u="sng">
                <a:solidFill>
                  <a:srgbClr val="ABF24D"/>
                </a:solidFill>
                <a:uFill>
                  <a:solidFill>
                    <a:srgbClr val="ABF24D"/>
                  </a:solidFill>
                </a:uFill>
              </a:defRPr>
            </a:pPr>
            <a:r>
              <a:rPr dirty="0">
                <a:solidFill>
                  <a:srgbClr val="98EB3B"/>
                </a:solidFill>
                <a:uFill>
                  <a:solidFill>
                    <a:srgbClr val="0000FF"/>
                  </a:solidFill>
                </a:uFill>
                <a:hlinkClick r:id="rId2"/>
              </a:rPr>
              <a:t>Free Book Study from Teacher Pay Teacher</a:t>
            </a:r>
            <a:endParaRPr dirty="0">
              <a:solidFill>
                <a:srgbClr val="98EB3B"/>
              </a:solidFill>
              <a:uFill>
                <a:solidFill>
                  <a:srgbClr val="0000FF"/>
                </a:solidFill>
              </a:uFill>
              <a:hlinkClick r:id="rId3"/>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descr="Title 1"/>
          <p:cNvSpPr>
            <a:spLocks noGrp="1"/>
          </p:cNvSpPr>
          <p:nvPr>
            <p:ph type="title"/>
          </p:nvPr>
        </p:nvSpPr>
        <p:spPr>
          <a:xfrm>
            <a:off x="472520" y="327747"/>
            <a:ext cx="8165736" cy="1587539"/>
          </a:xfrm>
          <a:prstGeom prst="rect">
            <a:avLst/>
          </a:prstGeom>
        </p:spPr>
        <p:txBody>
          <a:bodyPr>
            <a:normAutofit/>
          </a:bodyPr>
          <a:lstStyle/>
          <a:p>
            <a:pPr algn="ctr" defTabSz="777240">
              <a:defRPr sz="4500" u="sng"/>
            </a:pPr>
            <a:r>
              <a:rPr dirty="0"/>
              <a:t>Her Right Foot</a:t>
            </a:r>
            <a:br>
              <a:rPr dirty="0"/>
            </a:br>
            <a:r>
              <a:rPr sz="4000" u="none" dirty="0"/>
              <a:t>By Dave Eggers</a:t>
            </a:r>
          </a:p>
        </p:txBody>
      </p:sp>
      <p:pic>
        <p:nvPicPr>
          <p:cNvPr id="201" name="image2.jpeg" descr="Content Placeholder 5"/>
          <p:cNvPicPr>
            <a:picLocks noChangeAspect="1"/>
          </p:cNvPicPr>
          <p:nvPr/>
        </p:nvPicPr>
        <p:blipFill>
          <a:blip r:embed="rId2">
            <a:extLst/>
          </a:blip>
          <a:stretch>
            <a:fillRect/>
          </a:stretch>
        </p:blipFill>
        <p:spPr>
          <a:xfrm>
            <a:off x="282486" y="2694125"/>
            <a:ext cx="3657602" cy="2955342"/>
          </a:xfrm>
          <a:prstGeom prst="rect">
            <a:avLst/>
          </a:prstGeom>
          <a:ln w="12700">
            <a:miter lim="400000"/>
          </a:ln>
        </p:spPr>
      </p:pic>
      <p:sp>
        <p:nvSpPr>
          <p:cNvPr id="202" name="Shape 202" descr="Rectangle 6"/>
          <p:cNvSpPr/>
          <p:nvPr/>
        </p:nvSpPr>
        <p:spPr>
          <a:xfrm>
            <a:off x="4113850" y="2062969"/>
            <a:ext cx="4707462" cy="452431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defRPr sz="2400">
                <a:solidFill>
                  <a:srgbClr val="FFFFFF"/>
                </a:solidFill>
                <a:latin typeface="Trebuchet MS"/>
                <a:ea typeface="Trebuchet MS"/>
                <a:cs typeface="Trebuchet MS"/>
                <a:sym typeface="Trebuchet MS"/>
              </a:defRPr>
            </a:lvl1pPr>
          </a:lstStyle>
          <a:p>
            <a:r>
              <a:rPr dirty="0">
                <a:solidFill>
                  <a:srgbClr val="2C7C9F"/>
                </a:solidFill>
              </a:rPr>
              <a:t>In this fascinating and fun take on nonfiction for kids, Dave Eggers and Shawn Harris investigate a seemingly small trait of America's most emblematic statue. What they find is about more than history, more than art. What they find in the Statue of Liberty's right foot is the powerful message of acceptance that is essential of an entire country's creation</a:t>
            </a:r>
            <a:r>
              <a:rPr dirty="0"/>
              <a:t>.</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Shape 204" descr="Title 4"/>
          <p:cNvSpPr>
            <a:spLocks noGrp="1"/>
          </p:cNvSpPr>
          <p:nvPr>
            <p:ph type="title"/>
          </p:nvPr>
        </p:nvSpPr>
        <p:spPr>
          <a:xfrm>
            <a:off x="779463" y="684725"/>
            <a:ext cx="7583486" cy="1044389"/>
          </a:xfrm>
          <a:prstGeom prst="rect">
            <a:avLst/>
          </a:prstGeom>
        </p:spPr>
        <p:txBody>
          <a:bodyPr>
            <a:normAutofit fontScale="90000"/>
          </a:bodyPr>
          <a:lstStyle>
            <a:lvl1pPr algn="ctr" defTabSz="740662">
              <a:defRPr sz="6400" u="sng"/>
            </a:lvl1pPr>
          </a:lstStyle>
          <a:p>
            <a:r>
              <a:t>Her Right Foot</a:t>
            </a:r>
          </a:p>
        </p:txBody>
      </p:sp>
      <p:sp>
        <p:nvSpPr>
          <p:cNvPr id="205" name="Shape 205" descr="Content Placeholder 5"/>
          <p:cNvSpPr>
            <a:spLocks noGrp="1"/>
          </p:cNvSpPr>
          <p:nvPr>
            <p:ph idx="1"/>
          </p:nvPr>
        </p:nvSpPr>
        <p:spPr>
          <a:xfrm>
            <a:off x="1064876" y="2208189"/>
            <a:ext cx="7583487" cy="3569245"/>
          </a:xfrm>
          <a:prstGeom prst="rect">
            <a:avLst/>
          </a:prstGeom>
        </p:spPr>
        <p:txBody>
          <a:bodyPr/>
          <a:lstStyle/>
          <a:p>
            <a:pPr>
              <a:defRPr sz="4000"/>
            </a:pPr>
            <a:r>
              <a:rPr sz="4800" dirty="0"/>
              <a:t>Resources</a:t>
            </a:r>
          </a:p>
          <a:p>
            <a:pPr marL="577850" lvl="1" indent="-295275">
              <a:spcBef>
                <a:spcPts val="600"/>
              </a:spcBef>
              <a:defRPr sz="4000" u="sng">
                <a:solidFill>
                  <a:srgbClr val="88C857"/>
                </a:solidFill>
                <a:uFill>
                  <a:solidFill>
                    <a:srgbClr val="ABF24D"/>
                  </a:solidFill>
                </a:uFill>
              </a:defRPr>
            </a:pPr>
            <a:r>
              <a:rPr dirty="0">
                <a:uFill>
                  <a:solidFill>
                    <a:srgbClr val="0000FF"/>
                  </a:solidFill>
                </a:uFill>
                <a:hlinkClick r:id="rId2"/>
              </a:rPr>
              <a:t>Her Right Foot Webpage</a:t>
            </a:r>
          </a:p>
          <a:p>
            <a:pPr marL="577850" lvl="1" indent="-295275">
              <a:spcBef>
                <a:spcPts val="600"/>
              </a:spcBef>
              <a:defRPr sz="4000" u="sng">
                <a:solidFill>
                  <a:srgbClr val="88C857"/>
                </a:solidFill>
                <a:uFill>
                  <a:solidFill>
                    <a:srgbClr val="ABF24D"/>
                  </a:solidFill>
                </a:uFill>
              </a:defRPr>
            </a:pPr>
            <a:r>
              <a:rPr dirty="0">
                <a:uFill>
                  <a:solidFill>
                    <a:srgbClr val="0000FF"/>
                  </a:solidFill>
                </a:uFill>
                <a:hlinkClick r:id="rId3"/>
              </a:rPr>
              <a:t>Teacher Guide</a:t>
            </a:r>
          </a:p>
          <a:p>
            <a:pPr marL="577850" lvl="1" indent="-295275">
              <a:spcBef>
                <a:spcPts val="600"/>
              </a:spcBef>
              <a:defRPr sz="4000" u="sng">
                <a:solidFill>
                  <a:srgbClr val="88C857"/>
                </a:solidFill>
                <a:uFill>
                  <a:solidFill>
                    <a:srgbClr val="ABF24D"/>
                  </a:solidFill>
                </a:uFill>
              </a:defRPr>
            </a:pPr>
            <a:r>
              <a:rPr dirty="0">
                <a:uFill>
                  <a:solidFill>
                    <a:srgbClr val="0000FF"/>
                  </a:solidFill>
                </a:uFill>
                <a:hlinkClick r:id="rId4"/>
              </a:rPr>
              <a:t>RIF – Classroom activities</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descr="Title 1"/>
          <p:cNvSpPr>
            <a:spLocks noGrp="1"/>
          </p:cNvSpPr>
          <p:nvPr>
            <p:ph type="title"/>
          </p:nvPr>
        </p:nvSpPr>
        <p:spPr>
          <a:xfrm>
            <a:off x="242537" y="310133"/>
            <a:ext cx="8716076" cy="1428696"/>
          </a:xfrm>
          <a:prstGeom prst="rect">
            <a:avLst/>
          </a:prstGeom>
        </p:spPr>
        <p:txBody>
          <a:bodyPr/>
          <a:lstStyle/>
          <a:p>
            <a:pPr algn="ctr">
              <a:defRPr sz="4800" u="sng"/>
            </a:pPr>
            <a:r>
              <a:rPr sz="4400" dirty="0"/>
              <a:t>Jasmine Toguchi, Mochi Queen</a:t>
            </a:r>
            <a:br>
              <a:rPr dirty="0"/>
            </a:br>
            <a:r>
              <a:rPr sz="3600" u="none" dirty="0"/>
              <a:t>By Debbi Michiko Florence</a:t>
            </a:r>
          </a:p>
        </p:txBody>
      </p:sp>
      <p:sp>
        <p:nvSpPr>
          <p:cNvPr id="208" name="Shape 208" descr="TextBox 8"/>
          <p:cNvSpPr/>
          <p:nvPr/>
        </p:nvSpPr>
        <p:spPr>
          <a:xfrm>
            <a:off x="3168111" y="1958918"/>
            <a:ext cx="5865475" cy="4524312"/>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a:defRPr>
                <a:solidFill>
                  <a:srgbClr val="FFFFFF"/>
                </a:solidFill>
                <a:latin typeface="Trebuchet MS"/>
                <a:ea typeface="Trebuchet MS"/>
                <a:cs typeface="Trebuchet MS"/>
                <a:sym typeface="Trebuchet MS"/>
              </a:defRPr>
            </a:pPr>
            <a:r>
              <a:rPr dirty="0">
                <a:solidFill>
                  <a:srgbClr val="2C7C9F"/>
                </a:solidFill>
              </a:rPr>
              <a:t>Eight-year-old Jasmine Toguchi is a flamingo fan, tree climber, and top-notch mess-maker!</a:t>
            </a:r>
          </a:p>
          <a:p>
            <a:pPr>
              <a:defRPr>
                <a:solidFill>
                  <a:srgbClr val="FFFFFF"/>
                </a:solidFill>
                <a:latin typeface="Trebuchet MS"/>
                <a:ea typeface="Trebuchet MS"/>
                <a:cs typeface="Trebuchet MS"/>
                <a:sym typeface="Trebuchet MS"/>
              </a:defRPr>
            </a:pPr>
            <a:r>
              <a:rPr dirty="0">
                <a:solidFill>
                  <a:srgbClr val="2C7C9F"/>
                </a:solidFill>
              </a:rPr>
              <a:t>She's also tired of her big sister, Sophie, always getting to do things first. For once, Jasmine wishes SHE could do something before Sophie―something special, something different. The New Year approaches, and as the Toguchi family gathers in Los Angeles to celebrate, Jasmine is jealous that her sister gets to help roll mochi balls by hand with the women. Her mom says that Jasmine is still too young to join in, so she hatches a plan to help the men pound the mochi rice instead. Surely her sister has never done THAT before.</a:t>
            </a:r>
          </a:p>
          <a:p>
            <a:pPr>
              <a:defRPr>
                <a:solidFill>
                  <a:srgbClr val="FFFFFF"/>
                </a:solidFill>
                <a:latin typeface="Trebuchet MS"/>
                <a:ea typeface="Trebuchet MS"/>
                <a:cs typeface="Trebuchet MS"/>
                <a:sym typeface="Trebuchet MS"/>
              </a:defRPr>
            </a:pPr>
            <a:r>
              <a:rPr dirty="0">
                <a:solidFill>
                  <a:srgbClr val="2C7C9F"/>
                </a:solidFill>
              </a:rPr>
              <a:t>But pounding mochi is traditionally reserved for boys. And the mochi hammer is heavier than it looks. Can Jasmine build her case and her mochi-making muscles in time for New Year's Day?</a:t>
            </a:r>
          </a:p>
        </p:txBody>
      </p:sp>
      <p:pic>
        <p:nvPicPr>
          <p:cNvPr id="209" name="image3.jpeg" descr="Picture 2"/>
          <p:cNvPicPr>
            <a:picLocks noChangeAspect="1"/>
          </p:cNvPicPr>
          <p:nvPr/>
        </p:nvPicPr>
        <p:blipFill>
          <a:blip r:embed="rId2">
            <a:extLst/>
          </a:blip>
          <a:stretch>
            <a:fillRect/>
          </a:stretch>
        </p:blipFill>
        <p:spPr>
          <a:xfrm>
            <a:off x="317510" y="2254055"/>
            <a:ext cx="2583012" cy="3878394"/>
          </a:xfrm>
          <a:prstGeom prst="rect">
            <a:avLst/>
          </a:prstGeom>
          <a:ln w="12700">
            <a:miter lim="400000"/>
          </a:ln>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hape 211" descr="Title 8"/>
          <p:cNvSpPr>
            <a:spLocks noGrp="1"/>
          </p:cNvSpPr>
          <p:nvPr>
            <p:ph type="title"/>
          </p:nvPr>
        </p:nvSpPr>
        <p:spPr>
          <a:xfrm>
            <a:off x="328229" y="381000"/>
            <a:ext cx="8434028" cy="1044388"/>
          </a:xfrm>
          <a:prstGeom prst="rect">
            <a:avLst/>
          </a:prstGeom>
        </p:spPr>
        <p:txBody>
          <a:bodyPr/>
          <a:lstStyle>
            <a:lvl1pPr algn="ctr">
              <a:defRPr sz="4400" u="sng"/>
            </a:lvl1pPr>
          </a:lstStyle>
          <a:p>
            <a:r>
              <a:t>Jasmine Toguchi, Mochi Queen</a:t>
            </a:r>
          </a:p>
        </p:txBody>
      </p:sp>
      <p:sp>
        <p:nvSpPr>
          <p:cNvPr id="212" name="Shape 212" descr="Content Placeholder 9"/>
          <p:cNvSpPr>
            <a:spLocks noGrp="1"/>
          </p:cNvSpPr>
          <p:nvPr>
            <p:ph idx="1"/>
          </p:nvPr>
        </p:nvSpPr>
        <p:spPr>
          <a:xfrm>
            <a:off x="579437" y="2397686"/>
            <a:ext cx="8042276" cy="3539145"/>
          </a:xfrm>
          <a:prstGeom prst="rect">
            <a:avLst/>
          </a:prstGeom>
        </p:spPr>
        <p:txBody>
          <a:bodyPr/>
          <a:lstStyle/>
          <a:p>
            <a:pPr>
              <a:defRPr sz="6000"/>
            </a:pPr>
            <a:r>
              <a:rPr sz="4800" dirty="0"/>
              <a:t>Resources</a:t>
            </a:r>
          </a:p>
          <a:p>
            <a:pPr marL="577850" lvl="1" indent="-295275">
              <a:spcBef>
                <a:spcPts val="600"/>
              </a:spcBef>
              <a:defRPr sz="4000" u="sng">
                <a:solidFill>
                  <a:srgbClr val="ABF24D"/>
                </a:solidFill>
                <a:uFill>
                  <a:solidFill>
                    <a:srgbClr val="ABF24D"/>
                  </a:solidFill>
                </a:uFill>
              </a:defRPr>
            </a:pPr>
            <a:r>
              <a:rPr dirty="0">
                <a:uFill>
                  <a:solidFill>
                    <a:srgbClr val="0000FF"/>
                  </a:solidFill>
                </a:uFill>
                <a:hlinkClick r:id="rId2"/>
              </a:rPr>
              <a:t>Author Webpage</a:t>
            </a:r>
          </a:p>
          <a:p>
            <a:pPr marL="577850" lvl="1" indent="-295275">
              <a:spcBef>
                <a:spcPts val="600"/>
              </a:spcBef>
              <a:defRPr sz="4000" u="sng">
                <a:solidFill>
                  <a:srgbClr val="ABF24D"/>
                </a:solidFill>
                <a:uFill>
                  <a:solidFill>
                    <a:srgbClr val="ABF24D"/>
                  </a:solidFill>
                </a:uFill>
              </a:defRPr>
            </a:pPr>
            <a:r>
              <a:rPr dirty="0">
                <a:uFill>
                  <a:solidFill>
                    <a:srgbClr val="0000FF"/>
                  </a:solidFill>
                </a:uFill>
                <a:hlinkClick r:id="rId3"/>
              </a:rPr>
              <a:t>Book Companion</a:t>
            </a: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Revolution">
  <a:themeElements>
    <a:clrScheme name="Revolution">
      <a:dk1>
        <a:srgbClr val="000000"/>
      </a:dk1>
      <a:lt1>
        <a:srgbClr val="FFFFFF"/>
      </a:lt1>
      <a:dk2>
        <a:srgbClr val="A7A7A7"/>
      </a:dk2>
      <a:lt2>
        <a:srgbClr val="535353"/>
      </a:lt2>
      <a:accent1>
        <a:srgbClr val="0C5986"/>
      </a:accent1>
      <a:accent2>
        <a:srgbClr val="DDF53D"/>
      </a:accent2>
      <a:accent3>
        <a:srgbClr val="508709"/>
      </a:accent3>
      <a:accent4>
        <a:srgbClr val="BF5E00"/>
      </a:accent4>
      <a:accent5>
        <a:srgbClr val="9C0001"/>
      </a:accent5>
      <a:accent6>
        <a:srgbClr val="660075"/>
      </a:accent6>
      <a:hlink>
        <a:srgbClr val="0000FF"/>
      </a:hlink>
      <a:folHlink>
        <a:srgbClr val="FF00FF"/>
      </a:folHlink>
    </a:clrScheme>
    <a:fontScheme name="Revolution">
      <a:majorFont>
        <a:latin typeface="Helvetica"/>
        <a:ea typeface="Helvetica"/>
        <a:cs typeface="Helvetica"/>
      </a:majorFont>
      <a:minorFont>
        <a:latin typeface="Calibri"/>
        <a:ea typeface="Calibri"/>
        <a:cs typeface="Calibri"/>
      </a:minorFont>
    </a:fontScheme>
    <a:fmtScheme name="Revolu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14</TotalTime>
  <Words>1051</Words>
  <Application>Microsoft Office PowerPoint</Application>
  <PresentationFormat>On-screen Show (4:3)</PresentationFormat>
  <Paragraphs>78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Gill Sans MT</vt:lpstr>
      <vt:lpstr>News Gothic MT</vt:lpstr>
      <vt:lpstr>Trebuchet MS</vt:lpstr>
      <vt:lpstr>Wingdings 2</vt:lpstr>
      <vt:lpstr>Breeze</vt:lpstr>
      <vt:lpstr> Beverly Cleary  Children’s Choice Award  2019-2020  </vt:lpstr>
      <vt:lpstr>BCCCA</vt:lpstr>
      <vt:lpstr>Seven Nominees</vt:lpstr>
      <vt:lpstr>Zoey and Sassafras #1 Dragons and Marshmallows By Asia Citro</vt:lpstr>
      <vt:lpstr>Zoey and Sassafras #1 Dragons and Marshmallows</vt:lpstr>
      <vt:lpstr>Her Right Foot By Dave Eggers</vt:lpstr>
      <vt:lpstr>Her Right Foot</vt:lpstr>
      <vt:lpstr>Jasmine Toguchi, Mochi Queen By Debbi Michiko Florence</vt:lpstr>
      <vt:lpstr>Jasmine Toguchi, Mochi Queen</vt:lpstr>
      <vt:lpstr>Beatrice Zinker, Upside Down Thinker By Shelley Johannes</vt:lpstr>
      <vt:lpstr>Beatrice Zinker, Upside Down Thinker</vt:lpstr>
      <vt:lpstr>Shark Lady: The True Story of How Eugenie Clark Became the Ocean’s Most Fearless Scientist By Jess Keating</vt:lpstr>
      <vt:lpstr>Shark Lady: The True Story of How Eugenie Clark Became the Ocean’s Most Fearless Scientist</vt:lpstr>
      <vt:lpstr>Desmond Cole Ghost Patrol #1  The Haunted House Next Door By Andres Miedoso</vt:lpstr>
      <vt:lpstr>Desmond Cole Ghost Patrol, #1 The Haunted House Next Door</vt:lpstr>
      <vt:lpstr>Princess Cora and the Crocodile By Laura Amy Schlitz Illustrated by Brian Floca</vt:lpstr>
      <vt:lpstr>Princess Cora and the Crocodile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Beverly Cleary  Children’s Choice Award  2020</dc:title>
  <dc:creator>Kevin Hamler-Dupras</dc:creator>
  <cp:lastModifiedBy>Kevin Hamler-Dupras</cp:lastModifiedBy>
  <cp:revision>5</cp:revision>
  <dcterms:modified xsi:type="dcterms:W3CDTF">2019-04-13T21:38:43Z</dcterms:modified>
</cp:coreProperties>
</file>